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embeddedFontLst>
    <p:embeddedFont>
      <p:font typeface="Poppins" pitchFamily="2" charset="77"/>
      <p:regular r:id="rId26"/>
      <p:bold r:id="rId27"/>
      <p:italic r:id="rId28"/>
      <p:boldItalic r:id="rId29"/>
    </p:embeddedFont>
    <p:embeddedFont>
      <p:font typeface="Proxima Nova" panose="02000506030000020004" pitchFamily="2" charset="0"/>
      <p:regular r:id="rId30"/>
      <p:bold r:id="rId31"/>
      <p:italic r:id="rId32"/>
      <p:boldItalic r:id="rId33"/>
    </p:embeddedFont>
    <p:embeddedFont>
      <p:font typeface="Proxima Nova Extrabold" panose="02000506030000020004" pitchFamily="2" charset="0"/>
      <p:bold r:id="rId34"/>
      <p:italic r:id="rId35"/>
      <p:boldItalic r:id="rId36"/>
    </p:embeddedFont>
    <p:embeddedFont>
      <p:font typeface="Proxima Nova Semibold" panose="02000506030000020004" pitchFamily="2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1" roundtripDataSignature="AMtx7mjaIiFtAcYiG5y3yS2dJrf7NcGr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9A39"/>
    <a:srgbClr val="64BDA0"/>
    <a:srgbClr val="A9D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1"/>
    <p:restoredTop sz="94658"/>
  </p:normalViewPr>
  <p:slideViewPr>
    <p:cSldViewPr snapToGrid="0">
      <p:cViewPr varScale="1">
        <p:scale>
          <a:sx n="96" d="100"/>
          <a:sy n="96" d="100"/>
        </p:scale>
        <p:origin x="200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8" name="Google Shape;20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4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5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32" name="Google Shape;23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0" name="Google Shape;26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6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175" tIns="49575" rIns="99175" bIns="49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8" name="Google Shape;2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1" name="Google Shape;32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6" name="Google Shape;32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" name="Google Shape;1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" name="Google Shape;1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bg>
      <p:bgPr>
        <a:solidFill>
          <a:srgbClr val="64BDA0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512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 i="0">
                <a:solidFill>
                  <a:schemeClr val="dk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Diapositiva titolo" userDrawn="1">
  <p:cSld name="6_Diapositiva titolo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9"/>
          <p:cNvSpPr txBox="1">
            <a:spLocks noGrp="1"/>
          </p:cNvSpPr>
          <p:nvPr>
            <p:ph type="ctrTitle"/>
          </p:nvPr>
        </p:nvSpPr>
        <p:spPr>
          <a:xfrm>
            <a:off x="838199" y="116767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tx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2" name="Google Shape;102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05" name="Google Shape;105;p39"/>
          <p:cNvSpPr/>
          <p:nvPr/>
        </p:nvSpPr>
        <p:spPr>
          <a:xfrm>
            <a:off x="8610598" y="3269225"/>
            <a:ext cx="2743202" cy="2774313"/>
          </a:xfrm>
          <a:prstGeom prst="roundRect">
            <a:avLst>
              <a:gd name="adj" fmla="val 16667"/>
            </a:avLst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9"/>
          <p:cNvSpPr txBox="1">
            <a:spLocks noGrp="1"/>
          </p:cNvSpPr>
          <p:nvPr>
            <p:ph type="body" idx="2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tx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10" name="Google Shape;110;p39"/>
          <p:cNvSpPr txBox="1">
            <a:spLocks noGrp="1"/>
          </p:cNvSpPr>
          <p:nvPr>
            <p:ph type="body" idx="3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39"/>
          <p:cNvSpPr txBox="1">
            <a:spLocks noGrp="1"/>
          </p:cNvSpPr>
          <p:nvPr>
            <p:ph type="body" idx="4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5086CF-E850-77FC-1FA9-C899034B1C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9595"/>
            <a:ext cx="12192000" cy="14465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olo e contenuto">
  <p:cSld name="5_Titolo e contenuto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tx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>
  <p:cSld name="Titolo e contenuto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 txBox="1">
            <a:spLocks noGrp="1"/>
          </p:cNvSpPr>
          <p:nvPr>
            <p:ph type="title"/>
          </p:nvPr>
        </p:nvSpPr>
        <p:spPr>
          <a:xfrm>
            <a:off x="838200" y="12633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1"/>
          </p:nvPr>
        </p:nvSpPr>
        <p:spPr>
          <a:xfrm>
            <a:off x="838200" y="2068679"/>
            <a:ext cx="10515600" cy="4108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Char char="▪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2" name="Google Shape;32;p30"/>
          <p:cNvSpPr txBox="1">
            <a:spLocks noGrp="1"/>
          </p:cNvSpPr>
          <p:nvPr>
            <p:ph type="body" idx="2"/>
          </p:nvPr>
        </p:nvSpPr>
        <p:spPr>
          <a:xfrm>
            <a:off x="838199" y="776219"/>
            <a:ext cx="6348048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3" name="Google Shape;33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D3F227-FAE6-A528-3ED4-B6414752A8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9595"/>
            <a:ext cx="12192000" cy="14465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apositiva titolo" userDrawn="1">
  <p:cSld name="4_Diapositiva titolo">
    <p:bg>
      <p:bgPr>
        <a:solidFill>
          <a:srgbClr val="64BDA0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2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8" name="Google Shape;3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1" name="Google Shape;41;p32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32AEF-16FD-BB0E-EF44-FA6AA30209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80998" y="-9594"/>
            <a:ext cx="11811001" cy="14013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contenuto" userDrawn="1">
  <p:cSld name="1_Titolo e contenuto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FF60B0-2121-12A5-364E-AFBB44CFEF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1912" y="168703"/>
            <a:ext cx="7772400" cy="922149"/>
          </a:xfrm>
          <a:prstGeom prst="rect">
            <a:avLst/>
          </a:prstGeom>
        </p:spPr>
      </p:pic>
      <p:sp>
        <p:nvSpPr>
          <p:cNvPr id="46" name="Google Shape;46;p31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1634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1" name="Google Shape;51;p31"/>
          <p:cNvSpPr>
            <a:spLocks noGrp="1"/>
          </p:cNvSpPr>
          <p:nvPr>
            <p:ph type="pic" idx="2"/>
          </p:nvPr>
        </p:nvSpPr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31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31"/>
          <p:cNvSpPr txBox="1">
            <a:spLocks noGrp="1"/>
          </p:cNvSpPr>
          <p:nvPr>
            <p:ph type="body" idx="1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4" name="Google Shape;54;p31"/>
          <p:cNvSpPr txBox="1">
            <a:spLocks noGrp="1"/>
          </p:cNvSpPr>
          <p:nvPr>
            <p:ph type="body" idx="3"/>
          </p:nvPr>
        </p:nvSpPr>
        <p:spPr>
          <a:xfrm>
            <a:off x="5397842" y="3212482"/>
            <a:ext cx="5832389" cy="284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olo e contenuto">
  <p:cSld name="3_Titolo e contenut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3"/>
          <p:cNvSpPr>
            <a:spLocks noGrp="1"/>
          </p:cNvSpPr>
          <p:nvPr>
            <p:ph type="pic" idx="2"/>
          </p:nvPr>
        </p:nvSpPr>
        <p:spPr>
          <a:xfrm>
            <a:off x="0" y="24384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Diapositiva titolo">
  <p:cSld name="5_Diapositiva titolo"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5"/>
          <p:cNvSpPr txBox="1">
            <a:spLocks noGrp="1"/>
          </p:cNvSpPr>
          <p:nvPr>
            <p:ph type="ctrTitle"/>
          </p:nvPr>
        </p:nvSpPr>
        <p:spPr>
          <a:xfrm>
            <a:off x="838198" y="137210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70" name="Google Shape;70;p35"/>
          <p:cNvSpPr txBox="1">
            <a:spLocks noGrp="1"/>
          </p:cNvSpPr>
          <p:nvPr>
            <p:ph type="body" idx="1"/>
          </p:nvPr>
        </p:nvSpPr>
        <p:spPr>
          <a:xfrm>
            <a:off x="838198" y="825258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71" name="Google Shape;71;p35"/>
          <p:cNvSpPr txBox="1">
            <a:spLocks noGrp="1"/>
          </p:cNvSpPr>
          <p:nvPr>
            <p:ph type="body" idx="2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35"/>
          <p:cNvSpPr txBox="1">
            <a:spLocks noGrp="1"/>
          </p:cNvSpPr>
          <p:nvPr>
            <p:ph type="body" idx="3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body" idx="4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 b="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422EA6-894C-9AE9-ECC1-E22E8F9B03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9595"/>
            <a:ext cx="12192000" cy="14465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olo e contenuto" userDrawn="1">
  <p:cSld name="4_Titolo e contenuto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7"/>
          <p:cNvSpPr/>
          <p:nvPr/>
        </p:nvSpPr>
        <p:spPr>
          <a:xfrm>
            <a:off x="1" y="5858084"/>
            <a:ext cx="12192000" cy="999915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37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1" name="Google Shape;81;p37"/>
          <p:cNvSpPr>
            <a:spLocks noGrp="1"/>
          </p:cNvSpPr>
          <p:nvPr>
            <p:ph type="pic" idx="2"/>
          </p:nvPr>
        </p:nvSpPr>
        <p:spPr>
          <a:xfrm>
            <a:off x="0" y="3278188"/>
            <a:ext cx="52514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82" name="Google Shape;82;p37"/>
          <p:cNvSpPr>
            <a:spLocks noGrp="1"/>
          </p:cNvSpPr>
          <p:nvPr>
            <p:ph type="pic" idx="3"/>
          </p:nvPr>
        </p:nvSpPr>
        <p:spPr>
          <a:xfrm>
            <a:off x="5251450" y="3277979"/>
            <a:ext cx="69405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85" name="Google Shape;85;p37"/>
          <p:cNvSpPr txBox="1">
            <a:spLocks noGrp="1"/>
          </p:cNvSpPr>
          <p:nvPr>
            <p:ph type="body" idx="4"/>
          </p:nvPr>
        </p:nvSpPr>
        <p:spPr>
          <a:xfrm>
            <a:off x="838200" y="1849438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7"/>
          <p:cNvSpPr txBox="1">
            <a:spLocks noGrp="1"/>
          </p:cNvSpPr>
          <p:nvPr>
            <p:ph type="body" idx="5"/>
          </p:nvPr>
        </p:nvSpPr>
        <p:spPr>
          <a:xfrm>
            <a:off x="5251450" y="1859160"/>
            <a:ext cx="4413250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C27E74-5C8F-B3A2-9F85-A95B5CD307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9595"/>
            <a:ext cx="12192000" cy="14465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olo e contenuto">
  <p:cSld name="2_Titolo e contenut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2" name="Google Shape;92;p38"/>
          <p:cNvSpPr/>
          <p:nvPr/>
        </p:nvSpPr>
        <p:spPr>
          <a:xfrm>
            <a:off x="7101663" y="2732353"/>
            <a:ext cx="6784623" cy="6388628"/>
          </a:xfrm>
          <a:prstGeom prst="ellipse">
            <a:avLst/>
          </a:prstGeom>
          <a:solidFill>
            <a:srgbClr val="64BD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8"/>
          <p:cNvSpPr txBox="1">
            <a:spLocks noGrp="1"/>
          </p:cNvSpPr>
          <p:nvPr>
            <p:ph type="title"/>
          </p:nvPr>
        </p:nvSpPr>
        <p:spPr>
          <a:xfrm>
            <a:off x="838198" y="1420694"/>
            <a:ext cx="10392035" cy="1051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8"/>
          <p:cNvSpPr txBox="1">
            <a:spLocks noGrp="1"/>
          </p:cNvSpPr>
          <p:nvPr>
            <p:ph type="body" idx="1"/>
          </p:nvPr>
        </p:nvSpPr>
        <p:spPr>
          <a:xfrm>
            <a:off x="838198" y="853506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97" name="Google Shape;97;p38"/>
          <p:cNvSpPr txBox="1">
            <a:spLocks noGrp="1"/>
          </p:cNvSpPr>
          <p:nvPr>
            <p:ph type="body" idx="2"/>
          </p:nvPr>
        </p:nvSpPr>
        <p:spPr>
          <a:xfrm>
            <a:off x="838198" y="2575152"/>
            <a:ext cx="5895050" cy="3468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8"/>
          <p:cNvSpPr txBox="1">
            <a:spLocks noGrp="1"/>
          </p:cNvSpPr>
          <p:nvPr>
            <p:ph type="body" idx="3"/>
          </p:nvPr>
        </p:nvSpPr>
        <p:spPr>
          <a:xfrm>
            <a:off x="7682668" y="4522406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724BE9-0BD2-B0FB-5982-A0DBAB782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9595"/>
            <a:ext cx="12192000" cy="144650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 b="1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jp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"/>
          <p:cNvSpPr txBox="1"/>
          <p:nvPr/>
        </p:nvSpPr>
        <p:spPr>
          <a:xfrm>
            <a:off x="564292" y="1305382"/>
            <a:ext cx="10465658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None/>
            </a:pPr>
            <a:r>
              <a:rPr lang="it-IT" sz="6600" b="1" u="none" strike="noStrike" cap="none" dirty="0">
                <a:solidFill>
                  <a:schemeClr val="bg1"/>
                </a:solidFill>
                <a:latin typeface="Proxima Nova Extrabold" panose="02000506030000020004" pitchFamily="2" charset="0"/>
                <a:ea typeface="Proxima Nova"/>
                <a:cs typeface="Proxima Nova"/>
                <a:sym typeface="Proxima Nova"/>
              </a:rPr>
              <a:t>Ogni lavoro merita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None/>
            </a:pPr>
            <a:r>
              <a:rPr lang="it-IT" sz="6600" b="1" dirty="0">
                <a:solidFill>
                  <a:schemeClr val="bg1"/>
                </a:solidFill>
                <a:latin typeface="Proxima Nova Extrabold" panose="02000506030000020004" pitchFamily="2" charset="0"/>
                <a:sym typeface="Proxima Nova"/>
              </a:rPr>
              <a:t>una pensione dignitosa.</a:t>
            </a:r>
            <a:endParaRPr sz="6600" b="1" u="none" strike="noStrike" cap="none" dirty="0">
              <a:solidFill>
                <a:schemeClr val="bg1"/>
              </a:solidFill>
              <a:latin typeface="Proxima Nova Extrabold" panose="02000506030000020004" pitchFamily="2" charset="0"/>
              <a:sym typeface="Arial"/>
            </a:endParaRPr>
          </a:p>
        </p:txBody>
      </p:sp>
      <p:sp>
        <p:nvSpPr>
          <p:cNvPr id="120" name="Google Shape;12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2"/>
          <p:cNvSpPr txBox="1">
            <a:spLocks noGrp="1"/>
          </p:cNvSpPr>
          <p:nvPr>
            <p:ph type="ctrTitle"/>
          </p:nvPr>
        </p:nvSpPr>
        <p:spPr>
          <a:xfrm>
            <a:off x="1175742" y="1241379"/>
            <a:ext cx="9692131" cy="520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sz="3600" dirty="0">
                <a:latin typeface="Proxima Nova Extrabold" panose="02000506030000020004" pitchFamily="2" charset="0"/>
              </a:rPr>
              <a:t>Una riforma vantaggiosa per tutte le generazioni</a:t>
            </a:r>
            <a:endParaRPr dirty="0">
              <a:latin typeface="Proxima Nova Extrabold" panose="02000506030000020004" pitchFamily="2" charset="0"/>
            </a:endParaRPr>
          </a:p>
        </p:txBody>
      </p:sp>
      <p:sp>
        <p:nvSpPr>
          <p:cNvPr id="192" name="Google Shape;19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193" name="Google Shape;19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10</a:t>
            </a:fld>
            <a:endParaRPr/>
          </a:p>
        </p:txBody>
      </p:sp>
      <p:sp>
        <p:nvSpPr>
          <p:cNvPr id="194" name="Google Shape;194;p12"/>
          <p:cNvSpPr txBox="1">
            <a:spLocks noGrp="1"/>
          </p:cNvSpPr>
          <p:nvPr>
            <p:ph type="body" idx="3"/>
          </p:nvPr>
        </p:nvSpPr>
        <p:spPr>
          <a:xfrm>
            <a:off x="9397292" y="4430555"/>
            <a:ext cx="1547279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it-IT" sz="1400" b="1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Assicurati e datori di lavoro </a:t>
            </a:r>
            <a:r>
              <a:rPr lang="it-IT" sz="140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vogliono un sistema LPP e dei 3 pilastri solido e stabile.</a:t>
            </a:r>
            <a:r>
              <a:rPr lang="it-IT" sz="1400" b="1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400" dirty="0"/>
          </a:p>
        </p:txBody>
      </p:sp>
      <p:pic>
        <p:nvPicPr>
          <p:cNvPr id="195" name="Google Shape;195;p12" descr="Immagine che contiene aria aperta, nuvola, strada, cielo&#10;&#10;Descrizione generata automaticamente"/>
          <p:cNvPicPr preferRelativeResize="0"/>
          <p:nvPr/>
        </p:nvPicPr>
        <p:blipFill rotWithShape="1">
          <a:blip r:embed="rId3">
            <a:alphaModFix/>
            <a:duotone>
              <a:prstClr val="black"/>
              <a:srgbClr val="A9D6C5">
                <a:tint val="45000"/>
                <a:satMod val="400000"/>
              </a:srgbClr>
            </a:duotone>
          </a:blip>
          <a:srcRect/>
          <a:stretch/>
        </p:blipFill>
        <p:spPr>
          <a:xfrm>
            <a:off x="9397292" y="2049307"/>
            <a:ext cx="1470581" cy="2328124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2"/>
          <p:cNvSpPr txBox="1"/>
          <p:nvPr/>
        </p:nvSpPr>
        <p:spPr>
          <a:xfrm>
            <a:off x="7721659" y="4377431"/>
            <a:ext cx="1526055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-IT" sz="14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Chi è già pensione non perde nulla: </a:t>
            </a:r>
            <a:r>
              <a:rPr lang="it-IT" sz="14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 rendite attuali restano invariate. </a:t>
            </a:r>
            <a:endParaRPr sz="1100"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8" name="Google Shape;198;p12"/>
          <p:cNvSpPr txBox="1"/>
          <p:nvPr/>
        </p:nvSpPr>
        <p:spPr>
          <a:xfrm>
            <a:off x="6120448" y="4379031"/>
            <a:ext cx="1526054" cy="165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it-IT" sz="14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La generazione di transizione (Over 50) </a:t>
            </a:r>
            <a:r>
              <a:rPr lang="it-IT" sz="14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ricevono un supplemento sulla rendita e rafforzano la loro posizione sul mercato del lavoro. </a:t>
            </a:r>
            <a:endParaRPr sz="12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2"/>
          <p:cNvSpPr txBox="1"/>
          <p:nvPr/>
        </p:nvSpPr>
        <p:spPr>
          <a:xfrm>
            <a:off x="1175742" y="4382180"/>
            <a:ext cx="1526053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-IT" sz="14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 giovani </a:t>
            </a:r>
            <a:r>
              <a:rPr lang="it-IT" sz="14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si assicurano la loro previdenza professionale.</a:t>
            </a:r>
            <a:endParaRPr sz="1100"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2" name="Google Shape;202;p12"/>
          <p:cNvSpPr txBox="1"/>
          <p:nvPr/>
        </p:nvSpPr>
        <p:spPr>
          <a:xfrm>
            <a:off x="2822751" y="4382180"/>
            <a:ext cx="1666380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4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 persone che lavorano a tempo parziale (in particolare le donne) </a:t>
            </a:r>
            <a:r>
              <a:rPr lang="it-IT" sz="14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saranno meglio assicurate. </a:t>
            </a:r>
            <a:endParaRPr sz="12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12"/>
          <p:cNvSpPr txBox="1"/>
          <p:nvPr/>
        </p:nvSpPr>
        <p:spPr>
          <a:xfrm>
            <a:off x="4423591" y="4385727"/>
            <a:ext cx="1547279" cy="12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4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Chi lavora a tempo pieno </a:t>
            </a:r>
            <a:r>
              <a:rPr lang="it-IT" sz="14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non dovrà più ingiustamente finanziare altre pensioni.</a:t>
            </a:r>
            <a:r>
              <a:rPr lang="it-IT" sz="14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sz="1400" b="0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7" name="Picture 6" descr="A person standing next to a table&#10;&#10;Description automatically generated">
            <a:extLst>
              <a:ext uri="{FF2B5EF4-FFF2-40B4-BE49-F238E27FC236}">
                <a16:creationId xmlns:a16="http://schemas.microsoft.com/office/drawing/2014/main" id="{3638A59B-42C4-C5FB-D0D6-6508E3341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404" y="2049307"/>
            <a:ext cx="2111717" cy="2291826"/>
          </a:xfrm>
          <a:prstGeom prst="rect">
            <a:avLst/>
          </a:prstGeom>
        </p:spPr>
      </p:pic>
      <p:pic>
        <p:nvPicPr>
          <p:cNvPr id="9" name="Picture 8" descr="A person holding a baby and a baby sitting on a high chair&#10;&#10;Description automatically generated">
            <a:extLst>
              <a:ext uri="{FF2B5EF4-FFF2-40B4-BE49-F238E27FC236}">
                <a16:creationId xmlns:a16="http://schemas.microsoft.com/office/drawing/2014/main" id="{74833686-F1C7-8CFE-21D1-FC2E89D7B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8753" y="2049308"/>
            <a:ext cx="1419993" cy="2291826"/>
          </a:xfrm>
          <a:prstGeom prst="rect">
            <a:avLst/>
          </a:prstGeom>
        </p:spPr>
      </p:pic>
      <p:pic>
        <p:nvPicPr>
          <p:cNvPr id="11" name="Picture 10" descr="A cartoon of a person in a blue suit&#10;&#10;Description automatically generated">
            <a:extLst>
              <a:ext uri="{FF2B5EF4-FFF2-40B4-BE49-F238E27FC236}">
                <a16:creationId xmlns:a16="http://schemas.microsoft.com/office/drawing/2014/main" id="{87BA1DF7-1813-1A7F-72CE-5CBD83E071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7670" y="2049673"/>
            <a:ext cx="2053122" cy="2317019"/>
          </a:xfrm>
          <a:prstGeom prst="rect">
            <a:avLst/>
          </a:prstGeom>
        </p:spPr>
      </p:pic>
      <p:pic>
        <p:nvPicPr>
          <p:cNvPr id="13" name="Picture 12" descr="A person holding a cake and shopping bag&#10;&#10;Description automatically generated">
            <a:extLst>
              <a:ext uri="{FF2B5EF4-FFF2-40B4-BE49-F238E27FC236}">
                <a16:creationId xmlns:a16="http://schemas.microsoft.com/office/drawing/2014/main" id="{A243B64E-6F6E-217B-267B-08F0E68BCC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9586" y="2049307"/>
            <a:ext cx="2125337" cy="2291826"/>
          </a:xfrm>
          <a:prstGeom prst="rect">
            <a:avLst/>
          </a:prstGeom>
        </p:spPr>
      </p:pic>
      <p:pic>
        <p:nvPicPr>
          <p:cNvPr id="15" name="Picture 14" descr="A person sitting on a couch reading a newspaper&#10;&#10;Description automatically generated">
            <a:extLst>
              <a:ext uri="{FF2B5EF4-FFF2-40B4-BE49-F238E27FC236}">
                <a16:creationId xmlns:a16="http://schemas.microsoft.com/office/drawing/2014/main" id="{BABC98A6-9FA3-8FA7-6A39-DEAF5F19C6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1314" y="2049307"/>
            <a:ext cx="1921166" cy="22918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dirty="0">
                <a:solidFill>
                  <a:schemeClr val="bg1"/>
                </a:solidFill>
              </a:rPr>
              <a:t>3. </a:t>
            </a:r>
            <a:r>
              <a:rPr lang="it-IT" sz="6000" dirty="0">
                <a:solidFill>
                  <a:schemeClr val="bg1"/>
                </a:solidFill>
              </a:rPr>
              <a:t>Cifre e fatti sulla riforma della LPP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11" name="Google Shape;211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4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/>
              <a:t>Cifre e fatti sulla riforma della LPP</a:t>
            </a:r>
            <a:endParaRPr dirty="0"/>
          </a:p>
        </p:txBody>
      </p:sp>
      <p:sp>
        <p:nvSpPr>
          <p:cNvPr id="218" name="Google Shape;218;p24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12</a:t>
            </a:fld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body" idx="1"/>
          </p:nvPr>
        </p:nvSpPr>
        <p:spPr>
          <a:xfrm>
            <a:off x="879475" y="2111650"/>
            <a:ext cx="10173900" cy="4394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Char char="-"/>
            </a:pPr>
            <a:r>
              <a:rPr lang="it-IT" sz="2200" dirty="0">
                <a:highlight>
                  <a:schemeClr val="lt1"/>
                </a:highlight>
              </a:rPr>
              <a:t>Con la riforma circa </a:t>
            </a:r>
            <a:r>
              <a:rPr lang="it-IT" sz="2200" b="1" dirty="0">
                <a:highlight>
                  <a:schemeClr val="lt1"/>
                </a:highlight>
              </a:rPr>
              <a:t>100’000 redditi (rispettivamente 70’000 persone) </a:t>
            </a:r>
            <a:r>
              <a:rPr lang="it-IT" sz="2200" dirty="0">
                <a:highlight>
                  <a:schemeClr val="lt1"/>
                </a:highlight>
              </a:rPr>
              <a:t>verranno assicurati alla LPP. Queste persone riceveranno una rendita più elevata in futuro e saranno meglio assicurate in caso di invalidità o decesso. </a:t>
            </a:r>
            <a:br>
              <a:rPr lang="it-IT" sz="2200" dirty="0"/>
            </a:br>
            <a:endParaRPr sz="2200" dirty="0"/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it-IT" sz="2200" b="1" dirty="0"/>
              <a:t>Circa l’85% delle persone assicurate alla LPP non saranno direttamente toccate dall’adeguamento del tasso minimo di conversione.</a:t>
            </a:r>
            <a:endParaRPr sz="2200" dirty="0"/>
          </a:p>
          <a:p>
            <a:pPr marL="76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200" dirty="0"/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it-IT" sz="2200" b="1" dirty="0"/>
              <a:t>I contributi individuali alla LPP vengono triplicati grazie ai contributi del datore di lavoro e dai rendimenti sul capitale fino alla pensione. </a:t>
            </a:r>
            <a:r>
              <a:rPr lang="it-IT" sz="2200" dirty="0"/>
              <a:t>Un buon secondo pilastro è la migliore protezione contro la povertà in età avanzata.</a:t>
            </a:r>
            <a:endParaRPr sz="2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5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/>
              <a:t>Uno studio attuale conferma questi fatti!</a:t>
            </a:r>
            <a:endParaRPr dirty="0"/>
          </a:p>
        </p:txBody>
      </p:sp>
      <p:sp>
        <p:nvSpPr>
          <p:cNvPr id="226" name="Google Shape;226;p25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27" name="Google Shape;227;p25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13</a:t>
            </a:fld>
            <a:endParaRPr/>
          </a:p>
        </p:txBody>
      </p:sp>
      <p:sp>
        <p:nvSpPr>
          <p:cNvPr id="228" name="Google Shape;228;p25"/>
          <p:cNvSpPr txBox="1">
            <a:spLocks noGrp="1"/>
          </p:cNvSpPr>
          <p:nvPr>
            <p:ph type="body" idx="1"/>
          </p:nvPr>
        </p:nvSpPr>
        <p:spPr>
          <a:xfrm>
            <a:off x="879474" y="2193799"/>
            <a:ext cx="10918076" cy="2552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 b="1" dirty="0"/>
              <a:t>Grazie alla riforma circa 359’000 persone – tra cui 275’000 donne – riceveranno una rendita più elevata. </a:t>
            </a:r>
            <a:r>
              <a:rPr lang="it-IT" dirty="0"/>
              <a:t>Più del doppio delle persone che subiranno una riduzione della rendita.</a:t>
            </a:r>
            <a:br>
              <a:rPr lang="it-IT" dirty="0"/>
            </a:br>
            <a:endParaRPr lang="it-IT" dirty="0"/>
          </a:p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 i="1" dirty="0"/>
              <a:t>Fonte: studio commissionato da Alliance </a:t>
            </a:r>
            <a:r>
              <a:rPr lang="it-IT" i="1" dirty="0" err="1"/>
              <a:t>F</a:t>
            </a:r>
            <a:endParaRPr i="1" dirty="0">
              <a:highlight>
                <a:srgbClr val="FFFF00"/>
              </a:highlight>
            </a:endParaRPr>
          </a:p>
        </p:txBody>
      </p:sp>
      <p:pic>
        <p:nvPicPr>
          <p:cNvPr id="229" name="Google Shape;22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77167" y="3492565"/>
            <a:ext cx="4235283" cy="2671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dirty="0">
                <a:solidFill>
                  <a:schemeClr val="bg1"/>
                </a:solidFill>
              </a:rPr>
              <a:t>4. Il modello svizzero </a:t>
            </a:r>
            <a:br>
              <a:rPr lang="it-IT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dei 3 pilastri funziona</a:t>
            </a:r>
          </a:p>
        </p:txBody>
      </p:sp>
      <p:sp>
        <p:nvSpPr>
          <p:cNvPr id="236" name="Google Shape;23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5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 dirty="0"/>
              <a:t>Un modello svizzero di successo</a:t>
            </a:r>
            <a:endParaRPr dirty="0"/>
          </a:p>
        </p:txBody>
      </p:sp>
      <p:pic>
        <p:nvPicPr>
          <p:cNvPr id="242" name="Google Shape;242;p5" descr="Immagine che contiene persona, Viso umano, vestiti, occhiali&#10;&#10;Descrizione generata automaticamente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5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>
                <a:latin typeface="Proxima Nova Extrabold" panose="02000506030000020004" pitchFamily="2" charset="0"/>
              </a:rPr>
              <a:t>Il modello dei 3 pilastri</a:t>
            </a:r>
            <a:endParaRPr b="1" i="1" dirty="0">
              <a:latin typeface="Proxima Nova Extrabold" panose="02000506030000020004" pitchFamily="2" charset="0"/>
            </a:endParaRPr>
          </a:p>
        </p:txBody>
      </p:sp>
      <p:sp>
        <p:nvSpPr>
          <p:cNvPr id="244" name="Google Shape;244;p5"/>
          <p:cNvSpPr txBox="1">
            <a:spLocks noGrp="1"/>
          </p:cNvSpPr>
          <p:nvPr>
            <p:ph type="body" idx="3"/>
          </p:nvPr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b="1" dirty="0">
                <a:latin typeface="Proxima Nova"/>
                <a:ea typeface="Proxima Nova"/>
                <a:cs typeface="Proxima Nova"/>
                <a:sym typeface="Proxima Nova"/>
              </a:rPr>
              <a:t>1. pilastro AVS</a:t>
            </a:r>
            <a:r>
              <a:rPr lang="it-IT" dirty="0"/>
              <a:t>: Sistema redistributivo - le rendite vengono finanziate tramite contributi salariali dei lavoratori e dei datori di lavoro.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b="1" dirty="0">
                <a:latin typeface="Proxima Nova"/>
                <a:ea typeface="Proxima Nova"/>
                <a:cs typeface="Proxima Nova"/>
                <a:sym typeface="Proxima Nova"/>
              </a:rPr>
              <a:t>2. pilastro LPP: </a:t>
            </a:r>
            <a:r>
              <a:rPr lang="it-IT" dirty="0"/>
              <a:t>La cassa pensione individuale le persone attive. Il finanziamento avviene con i contributi del dipendente e del datore di lavoro.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lang="it-IT" b="1" dirty="0">
                <a:latin typeface="Proxima Nova"/>
                <a:ea typeface="Proxima Nova"/>
                <a:cs typeface="Proxima Nova"/>
                <a:sym typeface="Proxima Nova"/>
              </a:rPr>
              <a:t>3. pilastro 3a: </a:t>
            </a:r>
            <a:r>
              <a:rPr lang="it-IT" dirty="0">
                <a:latin typeface="Proxima Nova"/>
                <a:ea typeface="Proxima Nova"/>
                <a:cs typeface="Proxima Nova"/>
                <a:sym typeface="Proxima Nova"/>
              </a:rPr>
              <a:t>Conto di risparmio previdenziale privato che può essere dedotto fiscalmente. </a:t>
            </a:r>
            <a:endParaRPr dirty="0"/>
          </a:p>
        </p:txBody>
      </p:sp>
      <p:sp>
        <p:nvSpPr>
          <p:cNvPr id="245" name="Google Shape;24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246" name="Google Shape;24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6"/>
          <p:cNvSpPr/>
          <p:nvPr/>
        </p:nvSpPr>
        <p:spPr>
          <a:xfrm>
            <a:off x="7707086" y="2133600"/>
            <a:ext cx="3643085" cy="3904342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6"/>
          <p:cNvSpPr txBox="1">
            <a:spLocks noGrp="1"/>
          </p:cNvSpPr>
          <p:nvPr>
            <p:ph type="title"/>
          </p:nvPr>
        </p:nvSpPr>
        <p:spPr>
          <a:xfrm>
            <a:off x="7881258" y="2648616"/>
            <a:ext cx="3352800" cy="1314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 dirty="0"/>
              <a:t>Il modello svizzero dei 3 pilastri funziona!</a:t>
            </a:r>
            <a:endParaRPr sz="2800" dirty="0"/>
          </a:p>
        </p:txBody>
      </p:sp>
      <p:sp>
        <p:nvSpPr>
          <p:cNvPr id="253" name="Google Shape;253;p6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>
                <a:latin typeface="Proxima Nova Extrabold" panose="02000506030000020004" pitchFamily="2" charset="0"/>
              </a:rPr>
              <a:t>Il modello dei 3 pilastri</a:t>
            </a:r>
          </a:p>
        </p:txBody>
      </p:sp>
      <p:sp>
        <p:nvSpPr>
          <p:cNvPr id="255" name="Google Shape;255;p6"/>
          <p:cNvSpPr txBox="1"/>
          <p:nvPr/>
        </p:nvSpPr>
        <p:spPr>
          <a:xfrm>
            <a:off x="7881258" y="4129980"/>
            <a:ext cx="3135086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CH" sz="18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Una </a:t>
            </a:r>
            <a:r>
              <a:rPr lang="fr-CH" sz="1800" b="0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previdenza</a:t>
            </a:r>
            <a:r>
              <a:rPr lang="fr-CH" sz="18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fr-CH" sz="1800" b="0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vecchiaia</a:t>
            </a:r>
            <a:r>
              <a:rPr lang="fr-CH" sz="18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stabile </a:t>
            </a:r>
            <a:r>
              <a:rPr lang="fr-CH" sz="1800" b="0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invidiata</a:t>
            </a:r>
            <a:r>
              <a:rPr lang="fr-CH" sz="18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da </a:t>
            </a:r>
            <a:r>
              <a:rPr lang="fr-CH" sz="1800" b="0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tanti</a:t>
            </a:r>
            <a:r>
              <a:rPr lang="fr-CH" sz="18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fr-CH" sz="1800" b="0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Paesi</a:t>
            </a:r>
            <a:r>
              <a:rPr lang="fr-CH" sz="18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endParaRPr sz="1800" b="0" i="0" u="none" strike="noStrike" cap="none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56" name="Google Shape;256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257" name="Google Shape;257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16</a:t>
            </a:fld>
            <a:endParaRPr/>
          </a:p>
        </p:txBody>
      </p:sp>
      <p:sp>
        <p:nvSpPr>
          <p:cNvPr id="2" name="Rechteck 4">
            <a:extLst>
              <a:ext uri="{FF2B5EF4-FFF2-40B4-BE49-F238E27FC236}">
                <a16:creationId xmlns:a16="http://schemas.microsoft.com/office/drawing/2014/main" id="{B0F240D7-A798-79E4-2329-30C941150C6D}"/>
              </a:ext>
            </a:extLst>
          </p:cNvPr>
          <p:cNvSpPr/>
          <p:nvPr/>
        </p:nvSpPr>
        <p:spPr>
          <a:xfrm>
            <a:off x="1011677" y="2271408"/>
            <a:ext cx="2023353" cy="2890737"/>
          </a:xfrm>
          <a:prstGeom prst="rect">
            <a:avLst/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" name="Rechteck 5">
            <a:extLst>
              <a:ext uri="{FF2B5EF4-FFF2-40B4-BE49-F238E27FC236}">
                <a16:creationId xmlns:a16="http://schemas.microsoft.com/office/drawing/2014/main" id="{277B54E4-8E3B-D15D-0641-3EBC351C162F}"/>
              </a:ext>
            </a:extLst>
          </p:cNvPr>
          <p:cNvSpPr/>
          <p:nvPr/>
        </p:nvSpPr>
        <p:spPr>
          <a:xfrm>
            <a:off x="3099571" y="2271408"/>
            <a:ext cx="2023353" cy="2890737"/>
          </a:xfrm>
          <a:prstGeom prst="rect">
            <a:avLst/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" name="Rechteck 6">
            <a:extLst>
              <a:ext uri="{FF2B5EF4-FFF2-40B4-BE49-F238E27FC236}">
                <a16:creationId xmlns:a16="http://schemas.microsoft.com/office/drawing/2014/main" id="{F903D9D6-4145-CEA6-11E7-BF897AE1F80E}"/>
              </a:ext>
            </a:extLst>
          </p:cNvPr>
          <p:cNvSpPr/>
          <p:nvPr/>
        </p:nvSpPr>
        <p:spPr>
          <a:xfrm>
            <a:off x="5183145" y="2264554"/>
            <a:ext cx="2023353" cy="2890737"/>
          </a:xfrm>
          <a:prstGeom prst="rect">
            <a:avLst/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Rechteck 8">
            <a:extLst>
              <a:ext uri="{FF2B5EF4-FFF2-40B4-BE49-F238E27FC236}">
                <a16:creationId xmlns:a16="http://schemas.microsoft.com/office/drawing/2014/main" id="{59E0F1BB-A523-4FC6-64E0-EBB0EE3AC773}"/>
              </a:ext>
            </a:extLst>
          </p:cNvPr>
          <p:cNvSpPr/>
          <p:nvPr/>
        </p:nvSpPr>
        <p:spPr>
          <a:xfrm>
            <a:off x="5188086" y="5252934"/>
            <a:ext cx="2036323" cy="732817"/>
          </a:xfrm>
          <a:prstGeom prst="rect">
            <a:avLst/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b="1" dirty="0" err="1">
                <a:latin typeface="Proxima Nova" panose="020B0604020202020204" charset="0"/>
              </a:rPr>
              <a:t>Complemento</a:t>
            </a:r>
            <a:r>
              <a:rPr lang="fr-FR" sz="1200" b="1" dirty="0">
                <a:latin typeface="Proxima Nova" panose="020B0604020202020204" charset="0"/>
              </a:rPr>
              <a:t> in </a:t>
            </a:r>
            <a:r>
              <a:rPr lang="fr-FR" sz="1200" b="1" dirty="0" err="1">
                <a:latin typeface="Proxima Nova" panose="020B0604020202020204" charset="0"/>
              </a:rPr>
              <a:t>funzione</a:t>
            </a:r>
            <a:r>
              <a:rPr lang="fr-FR" sz="1200" b="1" dirty="0">
                <a:latin typeface="Proxima Nova" panose="020B0604020202020204" charset="0"/>
              </a:rPr>
              <a:t> dei </a:t>
            </a:r>
            <a:r>
              <a:rPr lang="fr-FR" sz="1200" b="1" dirty="0" err="1">
                <a:latin typeface="Proxima Nova" panose="020B0604020202020204" charset="0"/>
              </a:rPr>
              <a:t>propri</a:t>
            </a:r>
            <a:r>
              <a:rPr lang="fr-FR" sz="1200" b="1" dirty="0">
                <a:latin typeface="Proxima Nova" panose="020B0604020202020204" charset="0"/>
              </a:rPr>
              <a:t> </a:t>
            </a:r>
            <a:r>
              <a:rPr lang="fr-FR" sz="1200" b="1" dirty="0" err="1">
                <a:latin typeface="Proxima Nova" panose="020B0604020202020204" charset="0"/>
              </a:rPr>
              <a:t>bisogni</a:t>
            </a:r>
            <a:endParaRPr lang="fr-FR" sz="1200" b="1" dirty="0">
              <a:latin typeface="Proxima Nova" panose="020B0604020202020204" charset="0"/>
            </a:endParaRPr>
          </a:p>
        </p:txBody>
      </p:sp>
      <p:sp>
        <p:nvSpPr>
          <p:cNvPr id="6" name="Rechteck 9">
            <a:extLst>
              <a:ext uri="{FF2B5EF4-FFF2-40B4-BE49-F238E27FC236}">
                <a16:creationId xmlns:a16="http://schemas.microsoft.com/office/drawing/2014/main" id="{ABC69BB6-2111-08D1-74D4-ED30F7D14962}"/>
              </a:ext>
            </a:extLst>
          </p:cNvPr>
          <p:cNvSpPr/>
          <p:nvPr/>
        </p:nvSpPr>
        <p:spPr>
          <a:xfrm>
            <a:off x="3086601" y="5252935"/>
            <a:ext cx="2036323" cy="732817"/>
          </a:xfrm>
          <a:prstGeom prst="rect">
            <a:avLst/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CH" sz="1200" b="1" dirty="0" err="1">
                <a:latin typeface="Proxima Nova" panose="020B0604020202020204" charset="0"/>
              </a:rPr>
              <a:t>Mantenere</a:t>
            </a:r>
            <a:r>
              <a:rPr lang="fr-CH" sz="1200" b="1" dirty="0">
                <a:latin typeface="Proxima Nova" panose="020B0604020202020204" charset="0"/>
              </a:rPr>
              <a:t> il </a:t>
            </a:r>
            <a:r>
              <a:rPr lang="fr-CH" sz="1200" b="1" dirty="0" err="1">
                <a:latin typeface="Proxima Nova" panose="020B0604020202020204" charset="0"/>
              </a:rPr>
              <a:t>livello</a:t>
            </a:r>
            <a:r>
              <a:rPr lang="fr-CH" sz="1200" b="1" dirty="0">
                <a:latin typeface="Proxima Nova" panose="020B0604020202020204" charset="0"/>
              </a:rPr>
              <a:t> di </a:t>
            </a:r>
            <a:r>
              <a:rPr lang="fr-CH" sz="1200" b="1" dirty="0" err="1">
                <a:latin typeface="Proxima Nova" panose="020B0604020202020204" charset="0"/>
              </a:rPr>
              <a:t>benessere</a:t>
            </a:r>
            <a:endParaRPr lang="fr-CH" sz="1200" b="1" dirty="0">
              <a:latin typeface="Proxima Nova" panose="020B0604020202020204" charset="0"/>
            </a:endParaRPr>
          </a:p>
        </p:txBody>
      </p:sp>
      <p:sp>
        <p:nvSpPr>
          <p:cNvPr id="7" name="Rechteck 10">
            <a:extLst>
              <a:ext uri="{FF2B5EF4-FFF2-40B4-BE49-F238E27FC236}">
                <a16:creationId xmlns:a16="http://schemas.microsoft.com/office/drawing/2014/main" id="{F7A4B957-036B-031C-2A37-AF19F2977E4F}"/>
              </a:ext>
            </a:extLst>
          </p:cNvPr>
          <p:cNvSpPr/>
          <p:nvPr/>
        </p:nvSpPr>
        <p:spPr>
          <a:xfrm>
            <a:off x="998707" y="5252936"/>
            <a:ext cx="2036323" cy="732817"/>
          </a:xfrm>
          <a:prstGeom prst="rect">
            <a:avLst/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CH" sz="1200" b="1" dirty="0" err="1">
                <a:latin typeface="Proxima Nova" panose="020B0604020202020204" charset="0"/>
              </a:rPr>
              <a:t>Garantire</a:t>
            </a:r>
            <a:r>
              <a:rPr lang="fr-CH" sz="1200" b="1" dirty="0">
                <a:latin typeface="Proxima Nova" panose="020B0604020202020204" charset="0"/>
              </a:rPr>
              <a:t> il </a:t>
            </a:r>
            <a:r>
              <a:rPr lang="fr-CH" sz="1200" b="1" dirty="0" err="1">
                <a:latin typeface="Proxima Nova" panose="020B0604020202020204" charset="0"/>
              </a:rPr>
              <a:t>minimo</a:t>
            </a:r>
            <a:r>
              <a:rPr lang="fr-CH" sz="1200" b="1" dirty="0">
                <a:latin typeface="Proxima Nova" panose="020B0604020202020204" charset="0"/>
              </a:rPr>
              <a:t> vitale</a:t>
            </a:r>
          </a:p>
        </p:txBody>
      </p:sp>
      <p:sp>
        <p:nvSpPr>
          <p:cNvPr id="8" name="Gleichschenkliges Dreieck 11">
            <a:extLst>
              <a:ext uri="{FF2B5EF4-FFF2-40B4-BE49-F238E27FC236}">
                <a16:creationId xmlns:a16="http://schemas.microsoft.com/office/drawing/2014/main" id="{74C9CCD7-D5E8-99FC-786A-0B0D8E696A04}"/>
              </a:ext>
            </a:extLst>
          </p:cNvPr>
          <p:cNvSpPr/>
          <p:nvPr/>
        </p:nvSpPr>
        <p:spPr>
          <a:xfrm>
            <a:off x="838199" y="1093147"/>
            <a:ext cx="6572866" cy="1116363"/>
          </a:xfrm>
          <a:prstGeom prst="triangle">
            <a:avLst>
              <a:gd name="adj" fmla="val 50209"/>
            </a:avLst>
          </a:prstGeom>
          <a:solidFill>
            <a:srgbClr val="5369AF"/>
          </a:solidFill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" name="Textfeld 12">
            <a:extLst>
              <a:ext uri="{FF2B5EF4-FFF2-40B4-BE49-F238E27FC236}">
                <a16:creationId xmlns:a16="http://schemas.microsoft.com/office/drawing/2014/main" id="{F2DD5354-E29B-9F6F-D20B-E45433E4FBEA}"/>
              </a:ext>
            </a:extLst>
          </p:cNvPr>
          <p:cNvSpPr txBox="1"/>
          <p:nvPr/>
        </p:nvSpPr>
        <p:spPr>
          <a:xfrm>
            <a:off x="998706" y="2265214"/>
            <a:ext cx="2036323" cy="2706980"/>
          </a:xfrm>
          <a:prstGeom prst="rect">
            <a:avLst/>
          </a:prstGeom>
          <a:noFill/>
        </p:spPr>
        <p:txBody>
          <a:bodyPr wrap="square" tIns="90000" rtlCol="0">
            <a:spAutoFit/>
          </a:bodyPr>
          <a:lstStyle/>
          <a:p>
            <a:pPr algn="ctr"/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1</a:t>
            </a:r>
            <a:r>
              <a:rPr lang="fr-CH" sz="1800" b="1" baseline="30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°</a:t>
            </a:r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8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pilastro</a:t>
            </a:r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 </a:t>
            </a:r>
          </a:p>
          <a:p>
            <a:pPr algn="ctr"/>
            <a:endParaRPr lang="fr-CH" sz="1200" b="1" dirty="0">
              <a:solidFill>
                <a:schemeClr val="bg1"/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 err="1">
                <a:solidFill>
                  <a:schemeClr val="bg1"/>
                </a:solidFill>
                <a:latin typeface="Proxima Nova" panose="020B0604020202020204" charset="0"/>
              </a:rPr>
              <a:t>Previdenza</a:t>
            </a:r>
            <a:r>
              <a:rPr lang="fr-CH" sz="1300" b="1" dirty="0">
                <a:solidFill>
                  <a:schemeClr val="bg1"/>
                </a:solidFill>
                <a:latin typeface="Proxima Nova" panose="020B0604020202020204" charset="0"/>
              </a:rPr>
              <a:t> </a:t>
            </a:r>
            <a:r>
              <a:rPr lang="fr-CH" sz="1300" b="1" dirty="0" err="1">
                <a:solidFill>
                  <a:schemeClr val="bg1"/>
                </a:solidFill>
                <a:latin typeface="Proxima Nova" panose="020B0604020202020204" charset="0"/>
              </a:rPr>
              <a:t>pubblica</a:t>
            </a:r>
            <a:endParaRPr lang="fr-CH" sz="1300" b="1" dirty="0">
              <a:solidFill>
                <a:schemeClr val="bg1"/>
              </a:solidFill>
              <a:latin typeface="Proxima Nova" panose="020B0604020202020204" charset="0"/>
            </a:endParaRPr>
          </a:p>
          <a:p>
            <a:pPr algn="ctr"/>
            <a:endParaRPr lang="fr-CH" sz="1200" b="1" dirty="0">
              <a:solidFill>
                <a:schemeClr val="bg1"/>
              </a:solidFill>
              <a:latin typeface="Proxima Nova" panose="020B0604020202020204" charset="0"/>
            </a:endParaRPr>
          </a:p>
          <a:p>
            <a:pPr algn="ctr"/>
            <a:endParaRPr lang="fr-CH" sz="1200" b="1" dirty="0">
              <a:solidFill>
                <a:schemeClr val="bg1"/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>
                <a:solidFill>
                  <a:schemeClr val="bg1"/>
                </a:solidFill>
                <a:latin typeface="Proxima Nova" panose="020B0604020202020204" charset="0"/>
              </a:rPr>
              <a:t>AVS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Assicurazione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vecchiaia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e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superstiti</a:t>
            </a:r>
            <a:endParaRPr lang="fr-CH" sz="11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800" dirty="0">
              <a:solidFill>
                <a:schemeClr val="bg1"/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>
                <a:solidFill>
                  <a:schemeClr val="bg1"/>
                </a:solidFill>
                <a:latin typeface="Proxima Nova" panose="020B0604020202020204" charset="0"/>
              </a:rPr>
              <a:t>AI</a:t>
            </a:r>
            <a:r>
              <a:rPr lang="fr-CH" b="1" dirty="0">
                <a:solidFill>
                  <a:schemeClr val="bg1"/>
                </a:solidFill>
                <a:latin typeface="Proxima Nova" panose="020B0604020202020204" charset="0"/>
              </a:rPr>
              <a:t>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Assicurazione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per l’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invalidità</a:t>
            </a:r>
            <a:endParaRPr lang="fr-CH" sz="11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800" dirty="0">
              <a:solidFill>
                <a:schemeClr val="bg1"/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>
                <a:solidFill>
                  <a:schemeClr val="bg1"/>
                </a:solidFill>
                <a:latin typeface="Proxima Nova" panose="020B0604020202020204" charset="0"/>
              </a:rPr>
              <a:t>PC</a:t>
            </a:r>
            <a:r>
              <a:rPr lang="fr-CH" sz="1300" dirty="0">
                <a:solidFill>
                  <a:schemeClr val="bg1"/>
                </a:solidFill>
                <a:latin typeface="Proxima Nova" panose="020B0604020202020204" charset="0"/>
              </a:rPr>
              <a:t>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Prestazioni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complementari</a:t>
            </a:r>
            <a:endParaRPr lang="fr-CH" sz="11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</p:txBody>
      </p:sp>
      <p:sp>
        <p:nvSpPr>
          <p:cNvPr id="10" name="Textfeld 13">
            <a:extLst>
              <a:ext uri="{FF2B5EF4-FFF2-40B4-BE49-F238E27FC236}">
                <a16:creationId xmlns:a16="http://schemas.microsoft.com/office/drawing/2014/main" id="{539C5A53-570C-DE45-667B-80C7596FB76E}"/>
              </a:ext>
            </a:extLst>
          </p:cNvPr>
          <p:cNvSpPr txBox="1"/>
          <p:nvPr/>
        </p:nvSpPr>
        <p:spPr>
          <a:xfrm>
            <a:off x="3086601" y="2271406"/>
            <a:ext cx="2036323" cy="2553091"/>
          </a:xfrm>
          <a:prstGeom prst="rect">
            <a:avLst/>
          </a:prstGeom>
          <a:noFill/>
        </p:spPr>
        <p:txBody>
          <a:bodyPr wrap="square" tIns="90000" rtlCol="0">
            <a:spAutoFit/>
          </a:bodyPr>
          <a:lstStyle/>
          <a:p>
            <a:pPr algn="ctr"/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2</a:t>
            </a:r>
            <a:r>
              <a:rPr lang="fr-CH" sz="1800" b="1" baseline="30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°</a:t>
            </a:r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8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pilastro</a:t>
            </a:r>
            <a:endParaRPr lang="fr-CH" sz="1800" b="1" dirty="0">
              <a:solidFill>
                <a:schemeClr val="accent1">
                  <a:lumMod val="40000"/>
                  <a:lumOff val="60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12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Previdenza</a:t>
            </a:r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300" b="1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professionale</a:t>
            </a:r>
            <a:endParaRPr lang="fr-CH" sz="13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12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LPP</a:t>
            </a:r>
            <a:r>
              <a:rPr lang="fr-CH" sz="13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Legge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sulla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previdenza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professionale</a:t>
            </a:r>
            <a:endParaRPr lang="fr-CH" sz="11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r>
              <a:rPr lang="fr-CH" sz="8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</a:p>
          <a:p>
            <a:pPr algn="ctr"/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LAINF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Legge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federale</a:t>
            </a:r>
            <a:b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</a:b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sull’assicurazione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contro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gli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infortuni</a:t>
            </a:r>
            <a:endParaRPr lang="fr-CH" sz="11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</p:txBody>
      </p:sp>
      <p:sp>
        <p:nvSpPr>
          <p:cNvPr id="11" name="Textfeld 14">
            <a:extLst>
              <a:ext uri="{FF2B5EF4-FFF2-40B4-BE49-F238E27FC236}">
                <a16:creationId xmlns:a16="http://schemas.microsoft.com/office/drawing/2014/main" id="{F01BE74B-2679-4E79-27B3-56FF4C3CC3C4}"/>
              </a:ext>
            </a:extLst>
          </p:cNvPr>
          <p:cNvSpPr txBox="1"/>
          <p:nvPr/>
        </p:nvSpPr>
        <p:spPr>
          <a:xfrm>
            <a:off x="5182835" y="2271406"/>
            <a:ext cx="2015633" cy="2368425"/>
          </a:xfrm>
          <a:prstGeom prst="rect">
            <a:avLst/>
          </a:prstGeom>
          <a:noFill/>
        </p:spPr>
        <p:txBody>
          <a:bodyPr wrap="square" tIns="90000" rtlCol="0">
            <a:spAutoFit/>
          </a:bodyPr>
          <a:lstStyle/>
          <a:p>
            <a:pPr algn="ctr"/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3</a:t>
            </a:r>
            <a:r>
              <a:rPr lang="fr-CH" sz="1800" b="1" baseline="30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°</a:t>
            </a:r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8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pilastro</a:t>
            </a:r>
            <a:r>
              <a:rPr lang="fr-CH" sz="1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" panose="020B0604020202020204" charset="0"/>
              </a:rPr>
              <a:t> </a:t>
            </a:r>
          </a:p>
          <a:p>
            <a:pPr algn="ctr"/>
            <a:endParaRPr lang="fr-CH" sz="12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Previdenza</a:t>
            </a:r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300" b="1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privata</a:t>
            </a:r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300" b="1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individuale</a:t>
            </a:r>
            <a:endParaRPr lang="fr-CH" sz="13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12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12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3a</a:t>
            </a:r>
            <a:r>
              <a:rPr lang="fr-CH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Previdenza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privata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</a:t>
            </a:r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vincolata</a:t>
            </a:r>
            <a:endParaRPr lang="fr-CH" sz="1100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8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endParaRPr lang="fr-CH" sz="800" b="1" dirty="0">
              <a:solidFill>
                <a:schemeClr val="bg1">
                  <a:lumMod val="95000"/>
                </a:schemeClr>
              </a:solidFill>
              <a:latin typeface="Proxima Nova" panose="020B0604020202020204" charset="0"/>
            </a:endParaRPr>
          </a:p>
          <a:p>
            <a:pPr algn="ctr"/>
            <a:r>
              <a:rPr lang="fr-CH" sz="1300" b="1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3b </a:t>
            </a:r>
          </a:p>
          <a:p>
            <a:pPr algn="ctr"/>
            <a:r>
              <a:rPr lang="fr-CH" sz="1100" dirty="0" err="1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Previdenza</a:t>
            </a:r>
            <a:r>
              <a:rPr lang="fr-CH" sz="1100" dirty="0">
                <a:solidFill>
                  <a:schemeClr val="bg1">
                    <a:lumMod val="95000"/>
                  </a:schemeClr>
                </a:solidFill>
                <a:latin typeface="Proxima Nova" panose="020B0604020202020204" charset="0"/>
              </a:rPr>
              <a:t> libera</a:t>
            </a:r>
          </a:p>
        </p:txBody>
      </p:sp>
      <p:sp>
        <p:nvSpPr>
          <p:cNvPr id="12" name="Rechteck 35">
            <a:extLst>
              <a:ext uri="{FF2B5EF4-FFF2-40B4-BE49-F238E27FC236}">
                <a16:creationId xmlns:a16="http://schemas.microsoft.com/office/drawing/2014/main" id="{0DFCF2FB-176C-4B48-BB00-B42799BDCE03}"/>
              </a:ext>
            </a:extLst>
          </p:cNvPr>
          <p:cNvSpPr>
            <a:spLocks noChangeAspect="1"/>
          </p:cNvSpPr>
          <p:nvPr/>
        </p:nvSpPr>
        <p:spPr>
          <a:xfrm>
            <a:off x="3852762" y="1638809"/>
            <a:ext cx="504000" cy="504000"/>
          </a:xfrm>
          <a:prstGeom prst="rect">
            <a:avLst/>
          </a:prstGeom>
          <a:ln>
            <a:solidFill>
              <a:srgbClr val="5369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" name="Rechteck 32">
            <a:extLst>
              <a:ext uri="{FF2B5EF4-FFF2-40B4-BE49-F238E27FC236}">
                <a16:creationId xmlns:a16="http://schemas.microsoft.com/office/drawing/2014/main" id="{1C2635E4-48FB-B78D-7213-7FDDB834854D}"/>
              </a:ext>
            </a:extLst>
          </p:cNvPr>
          <p:cNvSpPr>
            <a:spLocks noChangeAspect="1"/>
          </p:cNvSpPr>
          <p:nvPr/>
        </p:nvSpPr>
        <p:spPr>
          <a:xfrm>
            <a:off x="3978762" y="1865729"/>
            <a:ext cx="252000" cy="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" name="Rechteck 33">
            <a:extLst>
              <a:ext uri="{FF2B5EF4-FFF2-40B4-BE49-F238E27FC236}">
                <a16:creationId xmlns:a16="http://schemas.microsoft.com/office/drawing/2014/main" id="{FD21E9C8-E738-C23D-0795-3C4763B57801}"/>
              </a:ext>
            </a:extLst>
          </p:cNvPr>
          <p:cNvSpPr>
            <a:spLocks/>
          </p:cNvSpPr>
          <p:nvPr/>
        </p:nvSpPr>
        <p:spPr>
          <a:xfrm rot="5400000">
            <a:off x="3979287" y="1868999"/>
            <a:ext cx="252000" cy="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8"/>
          <p:cNvSpPr txBox="1">
            <a:spLocks noGrp="1"/>
          </p:cNvSpPr>
          <p:nvPr>
            <p:ph type="ctrTitle"/>
          </p:nvPr>
        </p:nvSpPr>
        <p:spPr>
          <a:xfrm>
            <a:off x="838199" y="1407735"/>
            <a:ext cx="10392034" cy="1460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roxima Nova"/>
              <a:buNone/>
            </a:pPr>
            <a:r>
              <a:rPr lang="it-IT" sz="4400" dirty="0"/>
              <a:t>Perché dobbiamo votare su questo buon compromesso</a:t>
            </a:r>
            <a:endParaRPr sz="4400" dirty="0"/>
          </a:p>
        </p:txBody>
      </p:sp>
      <p:sp>
        <p:nvSpPr>
          <p:cNvPr id="263" name="Google Shape;26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264" name="Google Shape;26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17</a:t>
            </a:fld>
            <a:endParaRPr/>
          </a:p>
        </p:txBody>
      </p:sp>
      <p:sp>
        <p:nvSpPr>
          <p:cNvPr id="265" name="Google Shape;265;p18"/>
          <p:cNvSpPr txBox="1">
            <a:spLocks noGrp="1"/>
          </p:cNvSpPr>
          <p:nvPr>
            <p:ph type="body" idx="1"/>
          </p:nvPr>
        </p:nvSpPr>
        <p:spPr>
          <a:xfrm>
            <a:off x="838199" y="927604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>
                <a:latin typeface="Proxima Nova Extrabold" panose="02000506030000020004" pitchFamily="2" charset="0"/>
              </a:rPr>
              <a:t>Votazione al 22 settembre 2024</a:t>
            </a:r>
            <a:endParaRPr b="1" i="1" dirty="0">
              <a:latin typeface="Proxima Nova Extrabold" panose="02000506030000020004" pitchFamily="2" charset="0"/>
            </a:endParaRPr>
          </a:p>
        </p:txBody>
      </p:sp>
      <p:pic>
        <p:nvPicPr>
          <p:cNvPr id="266" name="Google Shape;266;p18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949344" y="3075735"/>
            <a:ext cx="2204164" cy="2854661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8"/>
          <p:cNvSpPr txBox="1"/>
          <p:nvPr/>
        </p:nvSpPr>
        <p:spPr>
          <a:xfrm>
            <a:off x="3334129" y="3088361"/>
            <a:ext cx="8019671" cy="2845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 Symbols"/>
              <a:buChar char="▪"/>
            </a:pPr>
            <a:r>
              <a:rPr lang="it-IT" sz="20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Il referendum dei sindacati ha avuto successo. </a:t>
            </a:r>
            <a:endParaRPr sz="2000" b="1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 Symbols"/>
              <a:buChar char="▪"/>
            </a:pPr>
            <a:r>
              <a:rPr lang="it-IT" sz="2000" dirty="0">
                <a:latin typeface="Proxima Nova"/>
                <a:ea typeface="Proxima Nova"/>
                <a:cs typeface="Proxima Nova"/>
                <a:sym typeface="Proxima Nova"/>
              </a:rPr>
              <a:t>Il referendum vuole bloccare una soluzione equa per chi lavora a tempo parziale e per le donne</a:t>
            </a:r>
            <a:r>
              <a:rPr lang="it-IT" sz="20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sz="2000" b="0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 Symbols"/>
              <a:buChar char="▪"/>
            </a:pPr>
            <a:r>
              <a:rPr lang="it-IT" sz="20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Il referendum vuole indebolire la previdenza professionale.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 Symbols"/>
              <a:buChar char="▪"/>
            </a:pPr>
            <a:r>
              <a:rPr lang="it-IT" sz="2000" b="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Si mette a rischio la solidità del modello dei 3 pilastri della Svizzera.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9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roxima Nova"/>
              <a:buNone/>
            </a:pPr>
            <a:r>
              <a:rPr lang="it-IT" dirty="0">
                <a:solidFill>
                  <a:schemeClr val="dk1"/>
                </a:solidFill>
              </a:rPr>
              <a:t>5</a:t>
            </a:r>
            <a:r>
              <a:rPr lang="it-IT" sz="4000" dirty="0">
                <a:solidFill>
                  <a:schemeClr val="dk1"/>
                </a:solidFill>
              </a:rPr>
              <a:t>. La falsa propaganda dei contrari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273" name="Google Shape;27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274" name="Google Shape;27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18</a:t>
            </a:fld>
            <a:endParaRPr/>
          </a:p>
        </p:txBody>
      </p:sp>
      <p:sp>
        <p:nvSpPr>
          <p:cNvPr id="2" name="Google Shape;228;p25">
            <a:extLst>
              <a:ext uri="{FF2B5EF4-FFF2-40B4-BE49-F238E27FC236}">
                <a16:creationId xmlns:a16="http://schemas.microsoft.com/office/drawing/2014/main" id="{12181417-2BFF-20FA-713A-D1E4B71060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98" y="2048025"/>
            <a:ext cx="10918076" cy="4162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8034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it-CH" sz="2000" dirty="0">
                <a:solidFill>
                  <a:srgbClr val="000000"/>
                </a:solidFill>
                <a:effectLst/>
                <a:latin typeface="Proxima Nova" panose="0200050603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 sindacati parlano di una diminuzione delle rendite e che tutte le persone sono toccate. </a:t>
            </a:r>
            <a:r>
              <a:rPr lang="it-CH" sz="2000" b="1" dirty="0">
                <a:solidFill>
                  <a:srgbClr val="000000"/>
                </a:solidFill>
                <a:effectLst/>
                <a:latin typeface="Proxima Nova" panose="0200050603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Questo è falso. Le rendite di ca. l’85% delle persone attive non sono toccate dall’adeguamento del tasso di conversione. Anche le rendite delle persone già in pensione non verranno toccate. </a:t>
            </a:r>
            <a:r>
              <a:rPr lang="it-CH" sz="2000" dirty="0">
                <a:solidFill>
                  <a:srgbClr val="000000"/>
                </a:solidFill>
                <a:effectLst/>
                <a:latin typeface="Proxima Nova" panose="0200050603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Per la grande maggioranza delle persone, la riforma è finanziaramente neutra, se non positiva. In oltre la generazione di transizione dai 50 anni in su riceve generosi supplementi sulla rendita.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18034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it-CH" sz="2000" dirty="0">
                <a:solidFill>
                  <a:srgbClr val="000000"/>
                </a:solidFill>
                <a:effectLst/>
                <a:latin typeface="Proxima Nova" panose="0200050603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 propaganda dei sindacati afferma che i salari più bassi riceverebbero una rendita più bassa. </a:t>
            </a:r>
            <a:r>
              <a:rPr lang="it-CH" sz="2000" b="1" dirty="0">
                <a:solidFill>
                  <a:srgbClr val="000000"/>
                </a:solidFill>
                <a:effectLst/>
                <a:latin typeface="Proxima Nova" panose="0200050603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Anche questo è palesemente falso. Le persone che lavorano a tempo parziale, che hanno bassi salari o che hanno più occupazioni vedranno la loro rendita vecchiaia aumentare. Tra loro ci sono molte donne. </a:t>
            </a:r>
            <a:r>
              <a:rPr lang="it-CH" sz="2000" dirty="0">
                <a:solidFill>
                  <a:srgbClr val="000000"/>
                </a:solidFill>
                <a:effectLst/>
                <a:latin typeface="Proxima Nova" panose="0200050603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Questo significa che il referendum dei sindacati è rivolto proprio contro coloro che guadagnano poco e contro le donne.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6"/>
          <p:cNvSpPr txBox="1">
            <a:spLocks noGrp="1"/>
          </p:cNvSpPr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/>
              <a:t>I fatti sono a favore del SÌ</a:t>
            </a:r>
            <a:endParaRPr dirty="0"/>
          </a:p>
        </p:txBody>
      </p:sp>
      <p:sp>
        <p:nvSpPr>
          <p:cNvPr id="283" name="Google Shape;283;p26"/>
          <p:cNvSpPr txBox="1">
            <a:spLocks noGrp="1"/>
          </p:cNvSpPr>
          <p:nvPr>
            <p:ph type="ftr" idx="11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84" name="Google Shape;284;p26"/>
          <p:cNvSpPr txBox="1">
            <a:spLocks noGrp="1"/>
          </p:cNvSpPr>
          <p:nvPr>
            <p:ph type="sldNum" idx="12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19</a:t>
            </a:fld>
            <a:endParaRPr/>
          </a:p>
        </p:txBody>
      </p:sp>
      <p:sp>
        <p:nvSpPr>
          <p:cNvPr id="285" name="Google Shape;285;p26"/>
          <p:cNvSpPr txBox="1">
            <a:spLocks noGrp="1"/>
          </p:cNvSpPr>
          <p:nvPr>
            <p:ph type="body" idx="1"/>
          </p:nvPr>
        </p:nvSpPr>
        <p:spPr>
          <a:xfrm>
            <a:off x="975360" y="2266099"/>
            <a:ext cx="10207589" cy="4229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fr-CH" dirty="0"/>
              <a:t>La </a:t>
            </a:r>
            <a:r>
              <a:rPr lang="fr-CH" dirty="0" err="1"/>
              <a:t>riforma</a:t>
            </a:r>
            <a:r>
              <a:rPr lang="fr-CH" dirty="0"/>
              <a:t> </a:t>
            </a:r>
            <a:r>
              <a:rPr lang="fr-CH" dirty="0" err="1"/>
              <a:t>della</a:t>
            </a:r>
            <a:r>
              <a:rPr lang="fr-CH" dirty="0"/>
              <a:t> LPP </a:t>
            </a:r>
            <a:r>
              <a:rPr lang="fr-CH" dirty="0" err="1"/>
              <a:t>permetterà</a:t>
            </a:r>
            <a:r>
              <a:rPr lang="fr-CH" dirty="0"/>
              <a:t> di: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b="1" dirty="0"/>
              <a:t>aumentare le rendite</a:t>
            </a:r>
            <a:r>
              <a:rPr lang="it-IT" dirty="0"/>
              <a:t> per chi lavora a tempo parziale, chi ha più impieghi e chi riceve salari bassi, tra cui ci sono molte donne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b="1" dirty="0"/>
              <a:t>migliorare l’equità tra generazioni </a:t>
            </a:r>
            <a:r>
              <a:rPr lang="it-IT" dirty="0"/>
              <a:t>correggendo l’ingiusto onere a carico delle persone attive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lang="it-IT" b="1" dirty="0"/>
              <a:t>stabilizzare il secondo pilastro </a:t>
            </a:r>
            <a:r>
              <a:rPr lang="it-IT" dirty="0"/>
              <a:t>per il futuro</a:t>
            </a:r>
            <a:endParaRPr dirty="0"/>
          </a:p>
        </p:txBody>
      </p:sp>
      <p:sp>
        <p:nvSpPr>
          <p:cNvPr id="4" name="Google Shape;292;p14">
            <a:extLst>
              <a:ext uri="{FF2B5EF4-FFF2-40B4-BE49-F238E27FC236}">
                <a16:creationId xmlns:a16="http://schemas.microsoft.com/office/drawing/2014/main" id="{4EA057C1-DF37-1016-4240-4F67678DF89F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it-IT"/>
              <a:t>SÌ alla riforma della LPP</a:t>
            </a:r>
            <a:endParaRPr lang="it-IT" dirty="0"/>
          </a:p>
        </p:txBody>
      </p:sp>
      <p:sp>
        <p:nvSpPr>
          <p:cNvPr id="5" name="Google Shape;293;p14">
            <a:extLst>
              <a:ext uri="{FF2B5EF4-FFF2-40B4-BE49-F238E27FC236}">
                <a16:creationId xmlns:a16="http://schemas.microsoft.com/office/drawing/2014/main" id="{2C9B6B48-06D7-D970-873B-7F2217910ACE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fld id="{00000000-1234-1234-1234-123412341234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26" name="Google Shape;12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</a:t>
            </a:fld>
            <a:endParaRPr/>
          </a:p>
        </p:txBody>
      </p:sp>
      <p:sp>
        <p:nvSpPr>
          <p:cNvPr id="127" name="Google Shape;127;p2"/>
          <p:cNvSpPr txBox="1">
            <a:spLocks noGrp="1"/>
          </p:cNvSpPr>
          <p:nvPr>
            <p:ph type="ctrTitle"/>
          </p:nvPr>
        </p:nvSpPr>
        <p:spPr>
          <a:xfrm>
            <a:off x="5040292" y="2032000"/>
            <a:ext cx="5958633" cy="1708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xima Nova"/>
              <a:buNone/>
            </a:pPr>
            <a:r>
              <a:rPr lang="it-IT" sz="3600" dirty="0">
                <a:solidFill>
                  <a:schemeClr val="dk1"/>
                </a:solidFill>
              </a:rPr>
              <a:t>LPP attuale secondo lo standard 2004</a:t>
            </a:r>
            <a:br>
              <a:rPr lang="it-IT" sz="3600" dirty="0">
                <a:solidFill>
                  <a:schemeClr val="dk1"/>
                </a:solidFill>
              </a:rPr>
            </a:br>
            <a:r>
              <a:rPr lang="it-IT" sz="3600" b="0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(1° revisione LPP)</a:t>
            </a:r>
            <a:endParaRPr dirty="0"/>
          </a:p>
        </p:txBody>
      </p:sp>
      <p:pic>
        <p:nvPicPr>
          <p:cNvPr id="128" name="Google Shape;128;p2" descr="Nokia 6630 Specs, review, opinions, comparis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87741" y="1569971"/>
            <a:ext cx="1996918" cy="3423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4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>
                <a:latin typeface="Proxima Nova Extrabold" panose="02000506030000020004" pitchFamily="2" charset="0"/>
              </a:rPr>
              <a:t>Perché serve la riforma della LPP</a:t>
            </a:r>
            <a:endParaRPr b="1" i="1" dirty="0">
              <a:latin typeface="Proxima Nova Extrabold" panose="02000506030000020004" pitchFamily="2" charset="0"/>
            </a:endParaRPr>
          </a:p>
        </p:txBody>
      </p:sp>
      <p:sp>
        <p:nvSpPr>
          <p:cNvPr id="291" name="Google Shape;291;p14"/>
          <p:cNvSpPr txBox="1">
            <a:spLocks noGrp="1"/>
          </p:cNvSpPr>
          <p:nvPr>
            <p:ph type="body" idx="3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fr-CH" b="1" u="none" strike="noStrike" cap="none" dirty="0">
                <a:solidFill>
                  <a:srgbClr val="000000"/>
                </a:solidFill>
              </a:rPr>
              <a:t>La </a:t>
            </a:r>
            <a:r>
              <a:rPr lang="fr-CH" b="1" u="none" strike="noStrike" cap="none" dirty="0" err="1">
                <a:solidFill>
                  <a:srgbClr val="000000"/>
                </a:solidFill>
              </a:rPr>
              <a:t>speranza</a:t>
            </a:r>
            <a:r>
              <a:rPr lang="fr-CH" b="1" u="none" strike="noStrike" cap="none" dirty="0">
                <a:solidFill>
                  <a:srgbClr val="000000"/>
                </a:solidFill>
              </a:rPr>
              <a:t> di </a:t>
            </a:r>
            <a:r>
              <a:rPr lang="fr-CH" b="1" u="none" strike="noStrike" cap="none" dirty="0" err="1">
                <a:solidFill>
                  <a:srgbClr val="000000"/>
                </a:solidFill>
              </a:rPr>
              <a:t>vita</a:t>
            </a:r>
            <a:r>
              <a:rPr lang="fr-CH" b="1" u="none" strike="noStrike" cap="none" dirty="0">
                <a:solidFill>
                  <a:srgbClr val="000000"/>
                </a:solidFill>
              </a:rPr>
              <a:t> </a:t>
            </a:r>
            <a:r>
              <a:rPr lang="fr-CH" b="1" u="none" strike="noStrike" cap="none" dirty="0" err="1">
                <a:solidFill>
                  <a:srgbClr val="000000"/>
                </a:solidFill>
              </a:rPr>
              <a:t>è</a:t>
            </a:r>
            <a:r>
              <a:rPr lang="fr-CH" b="1" u="none" strike="noStrike" cap="none" dirty="0">
                <a:solidFill>
                  <a:srgbClr val="000000"/>
                </a:solidFill>
              </a:rPr>
              <a:t> </a:t>
            </a:r>
            <a:r>
              <a:rPr lang="fr-CH" b="1" u="none" strike="noStrike" cap="none" dirty="0" err="1">
                <a:solidFill>
                  <a:srgbClr val="000000"/>
                </a:solidFill>
              </a:rPr>
              <a:t>aumentata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r>
              <a:rPr lang="fr-CH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 </a:t>
            </a:r>
            <a:r>
              <a:rPr lang="fr-CH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tassi</a:t>
            </a:r>
            <a:r>
              <a:rPr lang="fr-CH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di </a:t>
            </a:r>
            <a:r>
              <a:rPr lang="fr-CH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interesse</a:t>
            </a:r>
            <a:r>
              <a:rPr lang="fr-CH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e i </a:t>
            </a:r>
            <a:r>
              <a:rPr lang="fr-CH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rendimenti</a:t>
            </a:r>
            <a:r>
              <a:rPr lang="fr-CH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sono </a:t>
            </a:r>
            <a:r>
              <a:rPr lang="fr-CH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diminuiti</a:t>
            </a:r>
            <a:r>
              <a:rPr lang="fr-CH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br>
              <a:rPr lang="fr-CH" dirty="0">
                <a:solidFill>
                  <a:srgbClr val="000000"/>
                </a:solidFill>
              </a:rPr>
            </a:br>
            <a:endParaRPr lang="fr-CH" u="none" strike="noStrike" cap="none" dirty="0">
              <a:solidFill>
                <a:srgbClr val="000000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fr-CH" b="1" dirty="0" err="1">
                <a:solidFill>
                  <a:srgbClr val="000000"/>
                </a:solidFill>
              </a:rPr>
              <a:t>Migliore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previdenza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perchi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lavora</a:t>
            </a:r>
            <a:r>
              <a:rPr lang="fr-CH" b="1" dirty="0">
                <a:solidFill>
                  <a:srgbClr val="000000"/>
                </a:solidFill>
              </a:rPr>
              <a:t> a tempo </a:t>
            </a:r>
            <a:r>
              <a:rPr lang="fr-CH" b="1" dirty="0" err="1">
                <a:solidFill>
                  <a:srgbClr val="000000"/>
                </a:solidFill>
              </a:rPr>
              <a:t>parziale</a:t>
            </a:r>
            <a:r>
              <a:rPr lang="fr-CH" b="1" dirty="0">
                <a:solidFill>
                  <a:srgbClr val="000000"/>
                </a:solidFill>
              </a:rPr>
              <a:t>, </a:t>
            </a:r>
            <a:r>
              <a:rPr lang="fr-CH" b="1" dirty="0" err="1">
                <a:solidFill>
                  <a:srgbClr val="000000"/>
                </a:solidFill>
              </a:rPr>
              <a:t>soprattutto</a:t>
            </a:r>
            <a:r>
              <a:rPr lang="fr-CH" b="1" dirty="0">
                <a:solidFill>
                  <a:srgbClr val="000000"/>
                </a:solidFill>
              </a:rPr>
              <a:t> le donne e </a:t>
            </a:r>
            <a:r>
              <a:rPr lang="fr-CH" b="1" dirty="0" err="1">
                <a:solidFill>
                  <a:srgbClr val="000000"/>
                </a:solidFill>
              </a:rPr>
              <a:t>migliori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condizioni</a:t>
            </a:r>
            <a:r>
              <a:rPr lang="fr-CH" b="1" dirty="0">
                <a:solidFill>
                  <a:srgbClr val="000000"/>
                </a:solidFill>
              </a:rPr>
              <a:t> per le </a:t>
            </a:r>
            <a:r>
              <a:rPr lang="fr-CH" b="1" dirty="0" err="1">
                <a:solidFill>
                  <a:srgbClr val="000000"/>
                </a:solidFill>
              </a:rPr>
              <a:t>persone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pù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anziane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sul</a:t>
            </a:r>
            <a:r>
              <a:rPr lang="fr-CH" b="1" dirty="0">
                <a:solidFill>
                  <a:srgbClr val="000000"/>
                </a:solidFill>
              </a:rPr>
              <a:t> mercato </a:t>
            </a:r>
            <a:r>
              <a:rPr lang="fr-CH" b="1" dirty="0" err="1">
                <a:solidFill>
                  <a:srgbClr val="000000"/>
                </a:solidFill>
              </a:rPr>
              <a:t>del</a:t>
            </a:r>
            <a:r>
              <a:rPr lang="fr-CH" b="1" dirty="0">
                <a:solidFill>
                  <a:srgbClr val="000000"/>
                </a:solidFill>
              </a:rPr>
              <a:t> </a:t>
            </a:r>
            <a:r>
              <a:rPr lang="fr-CH" b="1" dirty="0" err="1">
                <a:solidFill>
                  <a:srgbClr val="000000"/>
                </a:solidFill>
              </a:rPr>
              <a:t>lavoro</a:t>
            </a:r>
            <a:r>
              <a:rPr lang="fr-CH" b="1" dirty="0">
                <a:solidFill>
                  <a:srgbClr val="000000"/>
                </a:solidFill>
              </a:rPr>
              <a:t>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endParaRPr lang="fr-CH" b="0"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fr-CH" b="1" u="none" strike="noStrike" cap="none" dirty="0" err="1">
                <a:solidFill>
                  <a:srgbClr val="000000"/>
                </a:solidFill>
              </a:rPr>
              <a:t>Misure</a:t>
            </a:r>
            <a:r>
              <a:rPr lang="fr-CH" b="1" u="none" strike="noStrike" cap="none" dirty="0">
                <a:solidFill>
                  <a:srgbClr val="000000"/>
                </a:solidFill>
              </a:rPr>
              <a:t> di </a:t>
            </a:r>
            <a:r>
              <a:rPr lang="fr-CH" b="1" u="none" strike="noStrike" cap="none" dirty="0" err="1">
                <a:solidFill>
                  <a:srgbClr val="000000"/>
                </a:solidFill>
              </a:rPr>
              <a:t>compensazione</a:t>
            </a:r>
            <a:r>
              <a:rPr lang="fr-CH" b="1" u="none" strike="noStrike" cap="none" dirty="0">
                <a:solidFill>
                  <a:srgbClr val="000000"/>
                </a:solidFill>
              </a:rPr>
              <a:t> </a:t>
            </a:r>
            <a:r>
              <a:rPr lang="fr-CH" b="1" u="none" strike="noStrike" cap="none" dirty="0" err="1">
                <a:solidFill>
                  <a:srgbClr val="000000"/>
                </a:solidFill>
              </a:rPr>
              <a:t>generose</a:t>
            </a:r>
            <a:r>
              <a:rPr lang="fr-CH" b="1" u="none" strike="noStrike" cap="none" dirty="0">
                <a:solidFill>
                  <a:srgbClr val="000000"/>
                </a:solidFill>
              </a:rPr>
              <a:t> </a:t>
            </a:r>
            <a:r>
              <a:rPr lang="fr-CH" u="none" strike="noStrike" cap="none" dirty="0">
                <a:solidFill>
                  <a:srgbClr val="000000"/>
                </a:solidFill>
              </a:rPr>
              <a:t>per la </a:t>
            </a:r>
            <a:r>
              <a:rPr lang="fr-CH" u="none" strike="noStrike" cap="none" dirty="0" err="1">
                <a:solidFill>
                  <a:srgbClr val="000000"/>
                </a:solidFill>
              </a:rPr>
              <a:t>generazione</a:t>
            </a:r>
            <a:r>
              <a:rPr lang="fr-CH" u="none" strike="noStrike" cap="none" dirty="0">
                <a:solidFill>
                  <a:srgbClr val="000000"/>
                </a:solidFill>
              </a:rPr>
              <a:t> di </a:t>
            </a:r>
            <a:r>
              <a:rPr lang="fr-CH" u="none" strike="noStrike" cap="none" dirty="0" err="1">
                <a:solidFill>
                  <a:srgbClr val="000000"/>
                </a:solidFill>
              </a:rPr>
              <a:t>transizione</a:t>
            </a:r>
            <a:r>
              <a:rPr lang="fr-CH" u="none" strike="noStrike" cap="none" dirty="0">
                <a:solidFill>
                  <a:srgbClr val="000000"/>
                </a:solidFill>
              </a:rPr>
              <a:t>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endParaRPr lang="fr-CH"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 </a:t>
            </a:r>
            <a:r>
              <a:rPr lang="fr-CH" b="1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rendite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sono </a:t>
            </a:r>
            <a:r>
              <a:rPr lang="fr-CH" b="1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garantite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per tutte le </a:t>
            </a:r>
            <a:r>
              <a:rPr lang="fr-CH" b="1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generazioni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e si consolida il </a:t>
            </a:r>
            <a:r>
              <a:rPr lang="fr-CH" b="1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sistema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fr-CH" b="1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svizzero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dei 3 </a:t>
            </a:r>
            <a:r>
              <a:rPr lang="fr-CH" b="1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pilastri</a:t>
            </a:r>
            <a:r>
              <a:rPr lang="fr-CH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endParaRPr lang="fr-CH" dirty="0"/>
          </a:p>
        </p:txBody>
      </p:sp>
      <p:sp>
        <p:nvSpPr>
          <p:cNvPr id="292" name="Google Shape;29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293" name="Google Shape;29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20</a:t>
            </a:fld>
            <a:endParaRPr/>
          </a:p>
        </p:txBody>
      </p:sp>
      <p:sp>
        <p:nvSpPr>
          <p:cNvPr id="294" name="Google Shape;294;p14"/>
          <p:cNvSpPr/>
          <p:nvPr/>
        </p:nvSpPr>
        <p:spPr>
          <a:xfrm>
            <a:off x="870856" y="1482787"/>
            <a:ext cx="4114800" cy="3974584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4"/>
          <p:cNvSpPr txBox="1"/>
          <p:nvPr/>
        </p:nvSpPr>
        <p:spPr>
          <a:xfrm>
            <a:off x="1064064" y="1714561"/>
            <a:ext cx="3770088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Arial"/>
              <a:buNone/>
            </a:pPr>
            <a:r>
              <a:rPr lang="it-IT" sz="4000" b="1" i="0" u="none" strike="noStrike" cap="non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Win-Win-Win</a:t>
            </a:r>
            <a:endParaRPr sz="4000" b="1" i="0" u="none" strike="noStrike" cap="non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6" name="Google Shape;296;p14"/>
          <p:cNvSpPr txBox="1"/>
          <p:nvPr/>
        </p:nvSpPr>
        <p:spPr>
          <a:xfrm>
            <a:off x="1157041" y="2650308"/>
            <a:ext cx="3584134" cy="2423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Vantaggioso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per le donne, per chi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lavora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a tempo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parziale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e per chi ha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redditi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bassi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endParaRPr lang="fr-CH" sz="2000" b="1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Vantaggioso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per i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lavoratori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più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anziani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endParaRPr lang="fr-CH" sz="2000" b="1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Vantaggioso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 per i </a:t>
            </a:r>
            <a:r>
              <a:rPr lang="fr-CH" sz="2000" b="1" dirty="0" err="1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giovani</a:t>
            </a:r>
            <a:r>
              <a:rPr lang="fr-CH" sz="2000" b="1" dirty="0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lang="fr-CH" sz="2000" b="1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7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 dirty="0"/>
              <a:t>6. Un’ampia alleanza a favore della riforma LPP</a:t>
            </a:r>
            <a:endParaRPr sz="2800" dirty="0"/>
          </a:p>
        </p:txBody>
      </p:sp>
      <p:sp>
        <p:nvSpPr>
          <p:cNvPr id="302" name="Google Shape;30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303" name="Google Shape;30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21</a:t>
            </a:fld>
            <a:endParaRPr/>
          </a:p>
        </p:txBody>
      </p:sp>
      <p:pic>
        <p:nvPicPr>
          <p:cNvPr id="309" name="Google Shape;309;p17" descr="Home | Schweizerischer Pensionskassenverband ASI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16904" y="3394513"/>
            <a:ext cx="1046561" cy="571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7582" y="3159638"/>
            <a:ext cx="1968601" cy="67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7"/>
          <p:cNvPicPr preferRelativeResize="0"/>
          <p:nvPr/>
        </p:nvPicPr>
        <p:blipFill rotWithShape="1">
          <a:blip r:embed="rId5">
            <a:alphaModFix/>
          </a:blip>
          <a:srcRect l="14878" t="20404" r="22988" b="26317"/>
          <a:stretch/>
        </p:blipFill>
        <p:spPr>
          <a:xfrm>
            <a:off x="8968841" y="3132456"/>
            <a:ext cx="1760532" cy="762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17" descr="Ein Bild, das Text, Schrift, Logo, Grafiken enthält.&#10;&#10;Automatisch generierte Beschreibu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28457" y="4513149"/>
            <a:ext cx="1700119" cy="32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17" descr="Ein Bild, das Grafiken, Design enthält.&#10;&#10;Automatisch generierte Beschreibu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09783" y="4311396"/>
            <a:ext cx="2263149" cy="59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7" descr="Ein Bild, das Text, Schrift, Quittung, weiß enthält.&#10;&#10;Automatisch generierte Beschreibu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727582" y="5464048"/>
            <a:ext cx="2263149" cy="39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7" descr="Ein Bild, das Grafiken, Grafikdesign, Screenshot, Schrift enthält.&#10;&#10;Automatisch generierte Beschreibu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273612" y="4497695"/>
            <a:ext cx="1965245" cy="38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17" descr="Ein Bild, das Text, Schrift, Grafiken, Logo enthält.&#10;&#10;Automatisch generierte Beschreibu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394588" y="5405889"/>
            <a:ext cx="2039112" cy="597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319982" y="5097647"/>
            <a:ext cx="1807458" cy="87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D2D663F-4646-3ED0-607A-C2859A25A7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/>
          <a:srcRect l="-2505" r="560"/>
          <a:stretch/>
        </p:blipFill>
        <p:spPr bwMode="auto">
          <a:xfrm>
            <a:off x="5341358" y="2097423"/>
            <a:ext cx="1192933" cy="60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artito verde liberale svizzero">
            <a:extLst>
              <a:ext uri="{FF2B5EF4-FFF2-40B4-BE49-F238E27FC236}">
                <a16:creationId xmlns:a16="http://schemas.microsoft.com/office/drawing/2014/main" id="{5744DFEE-3B9C-9821-31B3-C04326B32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100" y="2262355"/>
            <a:ext cx="1551861" cy="22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UDC Svizzera">
            <a:extLst>
              <a:ext uri="{FF2B5EF4-FFF2-40B4-BE49-F238E27FC236}">
                <a16:creationId xmlns:a16="http://schemas.microsoft.com/office/drawing/2014/main" id="{D01EEA0C-5300-8EA8-3602-4BD0C29BC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795" y="2010115"/>
            <a:ext cx="1463465" cy="83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Il Centro - Ticino">
            <a:extLst>
              <a:ext uri="{FF2B5EF4-FFF2-40B4-BE49-F238E27FC236}">
                <a16:creationId xmlns:a16="http://schemas.microsoft.com/office/drawing/2014/main" id="{E068DA86-7D69-EB40-0B90-64695989E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53" y="1707794"/>
            <a:ext cx="1366854" cy="136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PEV_Logo_F_RGB_Web_72dpi">
            <a:extLst>
              <a:ext uri="{FF2B5EF4-FFF2-40B4-BE49-F238E27FC236}">
                <a16:creationId xmlns:a16="http://schemas.microsoft.com/office/drawing/2014/main" id="{C1C4EADE-48EA-6C15-B392-4191CD8E4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5416" y="2096005"/>
            <a:ext cx="728284" cy="72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ssociazioni - Prospettiva Svizzera">
            <a:extLst>
              <a:ext uri="{FF2B5EF4-FFF2-40B4-BE49-F238E27FC236}">
                <a16:creationId xmlns:a16="http://schemas.microsoft.com/office/drawing/2014/main" id="{63366FDA-C57C-2365-C654-7669FE547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397" y="3309266"/>
            <a:ext cx="1758587" cy="55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4" descr="Downloads | economiesuisse">
            <a:extLst>
              <a:ext uri="{FF2B5EF4-FFF2-40B4-BE49-F238E27FC236}">
                <a16:creationId xmlns:a16="http://schemas.microsoft.com/office/drawing/2014/main" id="{583BD166-CAA3-DD4B-6597-3E102A248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099" y="2984193"/>
            <a:ext cx="1046561" cy="104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tick&#10;&#10;Description automatically generated">
            <a:extLst>
              <a:ext uri="{FF2B5EF4-FFF2-40B4-BE49-F238E27FC236}">
                <a16:creationId xmlns:a16="http://schemas.microsoft.com/office/drawing/2014/main" id="{63A6371F-7601-D353-84B4-2A63EBA09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38" y="567749"/>
            <a:ext cx="11767931" cy="560020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2"/>
          <p:cNvSpPr txBox="1">
            <a:spLocks noGrp="1"/>
          </p:cNvSpPr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</a:pPr>
            <a:r>
              <a:rPr lang="it-IT" dirty="0">
                <a:solidFill>
                  <a:schemeClr val="bg1"/>
                </a:solidFill>
              </a:rPr>
              <a:t>Grazie mille!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D31FF2-F7C2-28F9-19F8-D1A22901D1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732"/>
          <a:stretch/>
        </p:blipFill>
        <p:spPr>
          <a:xfrm>
            <a:off x="4139906" y="3429000"/>
            <a:ext cx="3541128" cy="13020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3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-118"/>
          <a:stretch/>
        </p:blipFill>
        <p:spPr>
          <a:xfrm>
            <a:off x="-14434" y="0"/>
            <a:ext cx="122064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3"/>
          <p:cNvSpPr txBox="1">
            <a:spLocks noGrp="1"/>
          </p:cNvSpPr>
          <p:nvPr>
            <p:ph type="ctrTitle"/>
          </p:nvPr>
        </p:nvSpPr>
        <p:spPr>
          <a:xfrm>
            <a:off x="6678000" y="1685924"/>
            <a:ext cx="4908754" cy="368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roxima Nova"/>
              <a:buNone/>
            </a:pPr>
            <a:r>
              <a:rPr lang="it-IT" sz="3200" dirty="0">
                <a:solidFill>
                  <a:schemeClr val="dk1"/>
                </a:solidFill>
              </a:rPr>
              <a:t>… negli ultimi 20 anni però la società e il mercato del lavoro sono cambiati molto.</a:t>
            </a:r>
            <a:br>
              <a:rPr lang="it-IT" sz="3200" dirty="0">
                <a:solidFill>
                  <a:schemeClr val="dk1"/>
                </a:solidFill>
              </a:rPr>
            </a:br>
            <a:br>
              <a:rPr lang="it-IT" sz="3200" dirty="0">
                <a:solidFill>
                  <a:schemeClr val="dk1"/>
                </a:solidFill>
              </a:rPr>
            </a:br>
            <a:r>
              <a:rPr lang="it-IT" sz="3200" dirty="0">
                <a:solidFill>
                  <a:schemeClr val="bg1"/>
                </a:solidFill>
              </a:rPr>
              <a:t>È tempo di una riforma!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/>
              <a:t>Indice</a:t>
            </a:r>
            <a:endParaRPr dirty="0"/>
          </a:p>
        </p:txBody>
      </p:sp>
      <p:sp>
        <p:nvSpPr>
          <p:cNvPr id="140" name="Google Shape;140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Calibri"/>
              <a:buAutoNum type="arabicPeriod"/>
            </a:pPr>
            <a:r>
              <a:rPr lang="fr-CH" b="1" dirty="0">
                <a:latin typeface="Proxima Nova" panose="02000506030000020004" pitchFamily="2" charset="0"/>
              </a:rPr>
              <a:t>Le </a:t>
            </a:r>
            <a:r>
              <a:rPr lang="fr-CH" b="1" dirty="0" err="1">
                <a:latin typeface="Proxima Nova" panose="02000506030000020004" pitchFamily="2" charset="0"/>
              </a:rPr>
              <a:t>sfide</a:t>
            </a:r>
            <a:r>
              <a:rPr lang="fr-CH" b="1" dirty="0">
                <a:latin typeface="Proxima Nova" panose="02000506030000020004" pitchFamily="2" charset="0"/>
              </a:rPr>
              <a:t> </a:t>
            </a:r>
            <a:r>
              <a:rPr lang="fr-CH" b="1" dirty="0" err="1">
                <a:latin typeface="Proxima Nova" panose="02000506030000020004" pitchFamily="2" charset="0"/>
              </a:rPr>
              <a:t>della</a:t>
            </a:r>
            <a:r>
              <a:rPr lang="fr-CH" b="1" dirty="0">
                <a:latin typeface="Proxima Nova" panose="02000506030000020004" pitchFamily="2" charset="0"/>
              </a:rPr>
              <a:t> </a:t>
            </a:r>
            <a:r>
              <a:rPr lang="fr-CH" b="1" dirty="0" err="1">
                <a:latin typeface="Proxima Nova" panose="02000506030000020004" pitchFamily="2" charset="0"/>
              </a:rPr>
              <a:t>previdenza</a:t>
            </a:r>
            <a:r>
              <a:rPr lang="fr-CH" b="1" dirty="0">
                <a:latin typeface="Proxima Nova" panose="02000506030000020004" pitchFamily="2" charset="0"/>
              </a:rPr>
              <a:t> </a:t>
            </a:r>
            <a:r>
              <a:rPr lang="fr-CH" b="1" dirty="0" err="1">
                <a:latin typeface="Proxima Nova" panose="02000506030000020004" pitchFamily="2" charset="0"/>
              </a:rPr>
              <a:t>professionale</a:t>
            </a:r>
            <a:endParaRPr b="1" dirty="0">
              <a:latin typeface="Proxima Nova" panose="02000506030000020004" pitchFamily="2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Calibri"/>
              <a:buAutoNum type="arabicPeriod"/>
            </a:pPr>
            <a:r>
              <a:rPr lang="it-IT" b="1" dirty="0">
                <a:latin typeface="Proxima Nova" panose="02000506030000020004" pitchFamily="2" charset="0"/>
              </a:rPr>
              <a:t>Riforma della LPP: un equo compromesso</a:t>
            </a:r>
            <a:endParaRPr b="1" dirty="0">
              <a:latin typeface="Proxima Nova" panose="02000506030000020004" pitchFamily="2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Calibri"/>
              <a:buAutoNum type="arabicPeriod"/>
            </a:pPr>
            <a:r>
              <a:rPr lang="it-IT" b="1" dirty="0">
                <a:solidFill>
                  <a:schemeClr val="tx1"/>
                </a:solidFill>
                <a:latin typeface="Proxima Nova" panose="02000506030000020004" pitchFamily="2" charset="0"/>
              </a:rPr>
              <a:t>Cifre e fatti sulla riforma LPP</a:t>
            </a:r>
            <a:endParaRPr b="1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it-IT" b="1" dirty="0">
                <a:latin typeface="Proxima Nova" panose="02000506030000020004" pitchFamily="2" charset="0"/>
              </a:rPr>
              <a:t>Il modello svizzero dei 3 pilastri funziona</a:t>
            </a: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it-IT" b="1" dirty="0">
                <a:latin typeface="Proxima Nova" panose="02000506030000020004" pitchFamily="2" charset="0"/>
              </a:rPr>
              <a:t>La falsa propaganda dei contrari</a:t>
            </a:r>
            <a:endParaRPr b="1" dirty="0">
              <a:latin typeface="Proxima Nova" panose="02000506030000020004" pitchFamily="2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Calibri"/>
              <a:buAutoNum type="arabicPeriod"/>
            </a:pPr>
            <a:r>
              <a:rPr lang="it-IT" b="1" dirty="0">
                <a:latin typeface="Proxima Nova" panose="02000506030000020004" pitchFamily="2" charset="0"/>
              </a:rPr>
              <a:t>Un’ampia alleanza a favore della LPP</a:t>
            </a:r>
            <a:endParaRPr b="1" dirty="0">
              <a:latin typeface="Proxima Nova" panose="02000506030000020004" pitchFamily="2" charset="0"/>
            </a:endParaRPr>
          </a:p>
        </p:txBody>
      </p:sp>
      <p:sp>
        <p:nvSpPr>
          <p:cNvPr id="141" name="Google Shape;14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142" name="Google Shape;14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>
            <a:spLocks noGrp="1"/>
          </p:cNvSpPr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dirty="0">
                <a:solidFill>
                  <a:schemeClr val="bg1"/>
                </a:solidFill>
              </a:rPr>
              <a:t>1. Le sfide della previdenza professionale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49" name="Google Shape;14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r="-468"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8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>
                <a:latin typeface="Proxima Nova Extrabold" panose="02000506030000020004" pitchFamily="2" charset="0"/>
              </a:rPr>
              <a:t>Le sfide della previdenza professionale</a:t>
            </a:r>
            <a:endParaRPr b="1" i="1" dirty="0">
              <a:latin typeface="Proxima Nova Extrabold" panose="02000506030000020004" pitchFamily="2" charset="0"/>
            </a:endParaRPr>
          </a:p>
        </p:txBody>
      </p:sp>
      <p:sp>
        <p:nvSpPr>
          <p:cNvPr id="156" name="Google Shape;156;p8"/>
          <p:cNvSpPr txBox="1">
            <a:spLocks noGrp="1"/>
          </p:cNvSpPr>
          <p:nvPr>
            <p:ph type="body" idx="3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Un onere ingiusto per le persone attive. </a:t>
            </a:r>
            <a:r>
              <a:rPr lang="it-IT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Il capitale della cassa pensione che abbiamo risparmiato deve durare più a lungo. Oggi il reddito sui capitali di chi lavora viene in parte utilizzato per il finanziamento di altre pensioni. Questo è ingiusto.</a:t>
            </a:r>
            <a:br>
              <a:rPr lang="it-IT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endParaRPr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Lacune previdenziali per il part-time. </a:t>
            </a:r>
            <a:r>
              <a:rPr lang="it-IT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Chi lavora a tempo parziale non riceve una </a:t>
            </a:r>
            <a:r>
              <a:rPr lang="it-IT" dirty="0">
                <a:solidFill>
                  <a:srgbClr val="000000"/>
                </a:solidFill>
              </a:rPr>
              <a:t>rendita (o riceve una rendita minima). Le donne in particolare sono colpite. </a:t>
            </a:r>
            <a:endParaRPr dirty="0"/>
          </a:p>
          <a:p>
            <a:pPr marL="495300" marR="0" lvl="0" indent="-190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endParaRPr u="none" strike="noStrike" cap="none" dirty="0">
              <a:solidFill>
                <a:srgbClr val="000000"/>
              </a:solidFill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u="none" strike="noStrike" cap="none" dirty="0">
                <a:solidFill>
                  <a:srgbClr val="000000"/>
                </a:solidFill>
              </a:rPr>
              <a:t>Accrediti di vecchiaia molto elevati penalizzano </a:t>
            </a:r>
            <a:r>
              <a:rPr lang="it-IT" b="1" dirty="0">
                <a:solidFill>
                  <a:srgbClr val="000000"/>
                </a:solidFill>
              </a:rPr>
              <a:t>i lavoratori più anziani sul mercato del lavoro</a:t>
            </a:r>
            <a:r>
              <a:rPr lang="it-IT" dirty="0">
                <a:solidFill>
                  <a:srgbClr val="000000"/>
                </a:solidFill>
              </a:rPr>
              <a:t>. </a:t>
            </a:r>
            <a:endParaRPr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157" name="Google Shape;157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</a:p>
        </p:txBody>
      </p:sp>
      <p:sp>
        <p:nvSpPr>
          <p:cNvPr id="158" name="Google Shape;158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9" descr="Immagine che contiene persona, erba, aria aperta, vestiti&#10;&#10;Descrizione generata automaticamente"/>
          <p:cNvPicPr preferRelativeResize="0"/>
          <p:nvPr/>
        </p:nvPicPr>
        <p:blipFill rotWithShape="1">
          <a:blip r:embed="rId3">
            <a:alphaModFix/>
            <a:duotone>
              <a:prstClr val="black"/>
              <a:srgbClr val="64BDA0">
                <a:tint val="45000"/>
                <a:satMod val="400000"/>
              </a:srgbClr>
            </a:duoton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65" name="Google Shape;165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7</a:t>
            </a:fld>
            <a:endParaRPr/>
          </a:p>
        </p:txBody>
      </p:sp>
      <p:sp>
        <p:nvSpPr>
          <p:cNvPr id="166" name="Google Shape;166;p9"/>
          <p:cNvSpPr txBox="1">
            <a:spLocks noGrp="1"/>
          </p:cNvSpPr>
          <p:nvPr>
            <p:ph type="ctrTitle"/>
          </p:nvPr>
        </p:nvSpPr>
        <p:spPr>
          <a:xfrm>
            <a:off x="609600" y="2127421"/>
            <a:ext cx="10972800" cy="26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</a:pPr>
            <a:r>
              <a:rPr lang="it-IT" dirty="0"/>
              <a:t>La riforma LPP è equa e rafforza tutta la previdenza vecchiaia.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 dirty="0"/>
              <a:t>2. La riforma LPP: un equo compromesso</a:t>
            </a:r>
            <a:endParaRPr dirty="0"/>
          </a:p>
        </p:txBody>
      </p:sp>
      <p:sp>
        <p:nvSpPr>
          <p:cNvPr id="172" name="Google Shape;172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  <a:endParaRPr dirty="0"/>
          </a:p>
        </p:txBody>
      </p:sp>
      <p:sp>
        <p:nvSpPr>
          <p:cNvPr id="173" name="Google Shape;173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8</a:t>
            </a:fld>
            <a:endParaRPr/>
          </a:p>
        </p:txBody>
      </p:sp>
      <p:sp>
        <p:nvSpPr>
          <p:cNvPr id="174" name="Google Shape;174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lang="it-IT" sz="2400" b="1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Stabilizzare la previdenza professionale: </a:t>
            </a:r>
            <a:r>
              <a:rPr lang="it-IT" b="1" dirty="0">
                <a:solidFill>
                  <a:srgbClr val="000000"/>
                </a:solidFill>
              </a:rPr>
              <a:t>l</a:t>
            </a:r>
            <a:r>
              <a:rPr lang="it-IT" sz="240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’adeguamento del tasso minimo di conversione al 6% </a:t>
            </a:r>
            <a:r>
              <a:rPr lang="it-IT" dirty="0">
                <a:solidFill>
                  <a:srgbClr val="000000"/>
                </a:solidFill>
              </a:rPr>
              <a:t>permette di ridurre l’ingiusto onere a carico delle persone attive.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lang="it-IT" sz="2400" b="1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Più rendite per chi lavora a tempo parziale, tra cui molte donne: </a:t>
            </a:r>
            <a:r>
              <a:rPr lang="it-IT" sz="240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 lacune previdenziali per i redditi medio-bassi vengono finalmente colmate.</a:t>
            </a:r>
            <a:endParaRPr lang="it-IT" dirty="0"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lang="it-IT" sz="2400" b="1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Migliori opportunità per i lavoratori più anziani: </a:t>
            </a:r>
            <a:r>
              <a:rPr lang="it-IT" sz="240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la riduzione degli accrediti di vecchiaia dopo i 45 anni migliora la situazione sul mercato del lavoro.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lang="it-IT" sz="2400" b="1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Supplementi sulla rendita per chi ha più di 50 anni: </a:t>
            </a:r>
            <a:r>
              <a:rPr lang="it-IT" sz="240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la generazione di transizione </a:t>
            </a:r>
            <a:r>
              <a:rPr lang="it-IT" dirty="0">
                <a:solidFill>
                  <a:srgbClr val="000000"/>
                </a:solidFill>
              </a:rPr>
              <a:t>riceve una generosa compensazione generosa. </a:t>
            </a:r>
            <a:endParaRPr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5"/>
          <p:cNvSpPr txBox="1">
            <a:spLocks noGrp="1"/>
          </p:cNvSpPr>
          <p:nvPr>
            <p:ph type="body" idx="4294967295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lang="it-IT" b="1" i="1" dirty="0">
                <a:latin typeface="Proxima Nova Extrabold" panose="02000506030000020004" pitchFamily="2" charset="0"/>
              </a:rPr>
              <a:t>Perché serve la riforma della LPP</a:t>
            </a:r>
            <a:endParaRPr b="1" i="1" dirty="0">
              <a:latin typeface="Proxima Nova Extrabold" panose="02000506030000020004" pitchFamily="2" charset="0"/>
            </a:endParaRPr>
          </a:p>
        </p:txBody>
      </p:sp>
      <p:sp>
        <p:nvSpPr>
          <p:cNvPr id="180" name="Google Shape;180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Sì alla riforma della LPP</a:t>
            </a:r>
            <a:endParaRPr dirty="0"/>
          </a:p>
        </p:txBody>
      </p:sp>
      <p:sp>
        <p:nvSpPr>
          <p:cNvPr id="181" name="Google Shape;181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9</a:t>
            </a:fld>
            <a:endParaRPr/>
          </a:p>
        </p:txBody>
      </p:sp>
      <p:sp>
        <p:nvSpPr>
          <p:cNvPr id="182" name="Google Shape;182;p15"/>
          <p:cNvSpPr/>
          <p:nvPr/>
        </p:nvSpPr>
        <p:spPr>
          <a:xfrm>
            <a:off x="870856" y="1482786"/>
            <a:ext cx="4114800" cy="4570577"/>
          </a:xfrm>
          <a:prstGeom prst="roundRect">
            <a:avLst>
              <a:gd name="adj" fmla="val 16667"/>
            </a:avLst>
          </a:prstGeom>
          <a:solidFill>
            <a:srgbClr val="A9D6C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5"/>
          <p:cNvSpPr txBox="1"/>
          <p:nvPr/>
        </p:nvSpPr>
        <p:spPr>
          <a:xfrm>
            <a:off x="1064064" y="1714561"/>
            <a:ext cx="3420850" cy="97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it-IT" sz="4800" b="1" i="0" u="none" strike="noStrike" cap="none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Più di un </a:t>
            </a:r>
            <a:r>
              <a:rPr lang="it-IT" sz="4800" b="1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terzo</a:t>
            </a:r>
            <a:endParaRPr sz="4800" b="1" i="0" u="none" strike="noStrike" cap="none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4" name="Google Shape;184;p15"/>
          <p:cNvSpPr txBox="1"/>
          <p:nvPr/>
        </p:nvSpPr>
        <p:spPr>
          <a:xfrm>
            <a:off x="1064064" y="3183442"/>
            <a:ext cx="3584134" cy="2222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it-IT" sz="2000" b="1" i="0" u="none" strike="noStrike" cap="none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…di tutte le persone attive lavorava a tempo parziale nel 2022.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it-IT" sz="2000" b="1" i="0" u="none" strike="noStrike" cap="none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Il nostro sistema previdenziale è ancora pensato per chi lavora a tempo pieno! </a:t>
            </a:r>
            <a:endParaRPr sz="2000" b="1" i="0" u="none" strike="noStrike" cap="none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5" name="Google Shape;185;p15"/>
          <p:cNvSpPr txBox="1">
            <a:spLocks noGrp="1"/>
          </p:cNvSpPr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3200"/>
              <a:buFont typeface="Proxima Nova"/>
              <a:buNone/>
            </a:pPr>
            <a:r>
              <a:rPr lang="it-IT" sz="3200" dirty="0"/>
              <a:t>Chi lavora a tempo parziale ne approfitta</a:t>
            </a:r>
            <a:endParaRPr sz="3200" dirty="0"/>
          </a:p>
        </p:txBody>
      </p:sp>
      <p:sp>
        <p:nvSpPr>
          <p:cNvPr id="186" name="Google Shape;186;p15"/>
          <p:cNvSpPr txBox="1"/>
          <p:nvPr/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Il nostro mercato del lavoro è cambiato. </a:t>
            </a:r>
            <a:r>
              <a:rPr lang="it-IT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Il numero di persone che lavorano a tempo parziale, tra cui molte donne, è aumentato molto. </a:t>
            </a:r>
            <a:endParaRPr sz="2000"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Una previdenza professionale al passo coi tempi. </a:t>
            </a:r>
            <a:r>
              <a:rPr lang="it-IT" sz="2000" dirty="0">
                <a:latin typeface="Proxima Nova"/>
                <a:ea typeface="Proxima Nova"/>
                <a:cs typeface="Proxima Nova"/>
                <a:sym typeface="Proxima Nova"/>
              </a:rPr>
              <a:t>Oggi le persone che lavorano a tempo parziale vengono penalizzate. Le donne in particolare sono interessate. La riforma corregge finalmente questa situazione. </a:t>
            </a:r>
            <a:endParaRPr sz="2000" i="0" u="none" strike="noStrike" cap="none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000" b="1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 donne e chi lavora part-time riceverà in futuro rendite maggiori! </a:t>
            </a:r>
            <a:endParaRPr sz="2000" b="1" i="0" u="none" strike="noStrike" cap="none" dirty="0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1347</Words>
  <Application>Microsoft Macintosh PowerPoint</Application>
  <PresentationFormat>Widescreen</PresentationFormat>
  <Paragraphs>160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Poppins</vt:lpstr>
      <vt:lpstr>Arial</vt:lpstr>
      <vt:lpstr>Proxima Nova Extrabold</vt:lpstr>
      <vt:lpstr>Proxima Nova</vt:lpstr>
      <vt:lpstr>Calibri</vt:lpstr>
      <vt:lpstr>Noto Sans Symbols</vt:lpstr>
      <vt:lpstr>Proxima Nova Semibold</vt:lpstr>
      <vt:lpstr>Tema di Office</vt:lpstr>
      <vt:lpstr>PowerPoint Presentation</vt:lpstr>
      <vt:lpstr>LPP attuale secondo lo standard 2004 (1° revisione LPP)</vt:lpstr>
      <vt:lpstr>… negli ultimi 20 anni però la società e il mercato del lavoro sono cambiati molto.  È tempo di una riforma!</vt:lpstr>
      <vt:lpstr>Indice</vt:lpstr>
      <vt:lpstr>1. Le sfide della previdenza professionale</vt:lpstr>
      <vt:lpstr>PowerPoint Presentation</vt:lpstr>
      <vt:lpstr>La riforma LPP è equa e rafforza tutta la previdenza vecchiaia.</vt:lpstr>
      <vt:lpstr>2. La riforma LPP: un equo compromesso</vt:lpstr>
      <vt:lpstr>Chi lavora a tempo parziale ne approfitta</vt:lpstr>
      <vt:lpstr>Una riforma vantaggiosa per tutte le generazioni</vt:lpstr>
      <vt:lpstr>3. Cifre e fatti sulla riforma della LPP</vt:lpstr>
      <vt:lpstr>Cifre e fatti sulla riforma della LPP</vt:lpstr>
      <vt:lpstr>Uno studio attuale conferma questi fatti!</vt:lpstr>
      <vt:lpstr>4. Il modello svizzero  dei 3 pilastri funziona</vt:lpstr>
      <vt:lpstr>Un modello svizzero di successo</vt:lpstr>
      <vt:lpstr>Il modello svizzero dei 3 pilastri funziona!</vt:lpstr>
      <vt:lpstr>Perché dobbiamo votare su questo buon compromesso</vt:lpstr>
      <vt:lpstr>5. La falsa propaganda dei contrari</vt:lpstr>
      <vt:lpstr>I fatti sono a favore del SÌ</vt:lpstr>
      <vt:lpstr>PowerPoint Presentation</vt:lpstr>
      <vt:lpstr>6. Un’ampia alleanza a favore della riforma LPP</vt:lpstr>
      <vt:lpstr>PowerPoint Presentation</vt:lpstr>
      <vt:lpstr>Grazie mille!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Marco Battaglia</dc:creator>
  <cp:lastModifiedBy>Marco Battaglia</cp:lastModifiedBy>
  <cp:revision>13</cp:revision>
  <dcterms:created xsi:type="dcterms:W3CDTF">2023-11-15T08:56:18Z</dcterms:created>
  <dcterms:modified xsi:type="dcterms:W3CDTF">2024-07-10T15:29:44Z</dcterms:modified>
</cp:coreProperties>
</file>