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3" roundtripDataSignature="AMtx7mjG5qC8FJEO21cWmUknTeoixc9b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77"/>
    <p:restoredTop sz="94658"/>
  </p:normalViewPr>
  <p:slideViewPr>
    <p:cSldViewPr snapToGrid="0">
      <p:cViewPr varScale="1">
        <p:scale>
          <a:sx n="120" d="100"/>
          <a:sy n="120" d="100"/>
        </p:scale>
        <p:origin x="10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43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4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5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7" name="Google Shape;20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7" name="Google Shape;2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4" name="Google Shape;25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6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2" name="Google Shape;26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</a:pPr>
            <a:endParaRPr/>
          </a:p>
        </p:txBody>
      </p:sp>
      <p:sp>
        <p:nvSpPr>
          <p:cNvPr id="270" name="Google Shape;27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1" name="Google Shape;28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9" name="Google Shape;30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" name="Google Shape;12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bg>
      <p:bgPr>
        <a:solidFill>
          <a:srgbClr val="64BDA0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 b="0" i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512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 i="0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 Semibol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Diapositiva titolo">
  <p:cSld name="6_Diapositiva titol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0AC49C-76A8-8772-8448-3ED4637F3C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89" name="Google Shape;89;p39"/>
          <p:cNvSpPr txBox="1">
            <a:spLocks noGrp="1"/>
          </p:cNvSpPr>
          <p:nvPr>
            <p:ph type="ctrTitle"/>
          </p:nvPr>
        </p:nvSpPr>
        <p:spPr>
          <a:xfrm>
            <a:off x="838199" y="116767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 b="0" i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0" name="Google Shape;90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93" name="Google Shape;93;p39"/>
          <p:cNvSpPr/>
          <p:nvPr/>
        </p:nvSpPr>
        <p:spPr>
          <a:xfrm>
            <a:off x="8610598" y="3269225"/>
            <a:ext cx="2743202" cy="2774313"/>
          </a:xfrm>
          <a:prstGeom prst="roundRect">
            <a:avLst>
              <a:gd name="adj" fmla="val 16667"/>
            </a:avLst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39"/>
          <p:cNvSpPr txBox="1">
            <a:spLocks noGrp="1"/>
          </p:cNvSpPr>
          <p:nvPr>
            <p:ph type="body" idx="1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95" name="Google Shape;95;p39"/>
          <p:cNvSpPr txBox="1">
            <a:spLocks noGrp="1"/>
          </p:cNvSpPr>
          <p:nvPr>
            <p:ph type="body" idx="2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96" name="Google Shape;96;p39"/>
          <p:cNvSpPr txBox="1">
            <a:spLocks noGrp="1"/>
          </p:cNvSpPr>
          <p:nvPr>
            <p:ph type="body" idx="3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olo e contenuto">
  <p:cSld name="5_Titolo e contenuto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25" name="Google Shape;25;p29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 b="0" i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>
  <p:cSld name="Titolo e contenuto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 txBox="1">
            <a:spLocks noGrp="1"/>
          </p:cNvSpPr>
          <p:nvPr>
            <p:ph type="title"/>
          </p:nvPr>
        </p:nvSpPr>
        <p:spPr>
          <a:xfrm>
            <a:off x="838200" y="12633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1"/>
          </p:nvPr>
        </p:nvSpPr>
        <p:spPr>
          <a:xfrm>
            <a:off x="838200" y="2068679"/>
            <a:ext cx="10515600" cy="4108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Char char="▪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2"/>
          </p:nvPr>
        </p:nvSpPr>
        <p:spPr>
          <a:xfrm>
            <a:off x="838199" y="776219"/>
            <a:ext cx="6348048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E6C7D0-D35E-73BD-870F-297001032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apositiva titolo">
  <p:cSld name="4_Diapositiva titolo">
    <p:bg>
      <p:bgPr>
        <a:solidFill>
          <a:srgbClr val="64BDA0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2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 b="0" i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39" name="Google Shape;39;p32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F78693-D79C-E195-EE21-4E97E839F3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0998" y="-25400"/>
            <a:ext cx="11821889" cy="1402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contenuto">
  <p:cSld name="1_Titolo e contenut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4E9A7D-8914-36EC-3ADA-B80A889AAB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0800" y="200025"/>
            <a:ext cx="7772400" cy="922149"/>
          </a:xfrm>
          <a:prstGeom prst="rect">
            <a:avLst/>
          </a:prstGeom>
        </p:spPr>
      </p:pic>
      <p:sp>
        <p:nvSpPr>
          <p:cNvPr id="43" name="Google Shape;43;p31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1634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4" name="Google Shape;4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47" name="Google Shape;47;p31"/>
          <p:cNvSpPr>
            <a:spLocks noGrp="1"/>
          </p:cNvSpPr>
          <p:nvPr>
            <p:ph type="pic" idx="2"/>
          </p:nvPr>
        </p:nvSpPr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31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1"/>
          <p:cNvSpPr txBox="1">
            <a:spLocks noGrp="1"/>
          </p:cNvSpPr>
          <p:nvPr>
            <p:ph type="body" idx="1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0" name="Google Shape;50;p31"/>
          <p:cNvSpPr txBox="1">
            <a:spLocks noGrp="1"/>
          </p:cNvSpPr>
          <p:nvPr>
            <p:ph type="body" idx="3"/>
          </p:nvPr>
        </p:nvSpPr>
        <p:spPr>
          <a:xfrm>
            <a:off x="5397842" y="3212482"/>
            <a:ext cx="5832389" cy="284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olo e contenuto">
  <p:cSld name="3_Titolo e contenuto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3"/>
          <p:cNvSpPr>
            <a:spLocks noGrp="1"/>
          </p:cNvSpPr>
          <p:nvPr>
            <p:ph type="pic" idx="2"/>
          </p:nvPr>
        </p:nvSpPr>
        <p:spPr>
          <a:xfrm>
            <a:off x="0" y="24384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56" name="Google Shape;56;p3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 b="0" i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Diapositiva titolo">
  <p:cSld name="5_Diapositiva titolo"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CFFE98-E0CA-28E0-AC82-0399E01CAD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59" name="Google Shape;59;p35"/>
          <p:cNvSpPr txBox="1">
            <a:spLocks noGrp="1"/>
          </p:cNvSpPr>
          <p:nvPr>
            <p:ph type="ctrTitle"/>
          </p:nvPr>
        </p:nvSpPr>
        <p:spPr>
          <a:xfrm>
            <a:off x="838198" y="137210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 b="0" i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0" name="Google Shape;6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63" name="Google Shape;63;p35"/>
          <p:cNvSpPr txBox="1">
            <a:spLocks noGrp="1"/>
          </p:cNvSpPr>
          <p:nvPr>
            <p:ph type="body" idx="1"/>
          </p:nvPr>
        </p:nvSpPr>
        <p:spPr>
          <a:xfrm>
            <a:off x="838198" y="825258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64" name="Google Shape;64;p35"/>
          <p:cNvSpPr txBox="1">
            <a:spLocks noGrp="1"/>
          </p:cNvSpPr>
          <p:nvPr>
            <p:ph type="body" idx="2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65" name="Google Shape;65;p35"/>
          <p:cNvSpPr txBox="1">
            <a:spLocks noGrp="1"/>
          </p:cNvSpPr>
          <p:nvPr>
            <p:ph type="body" idx="3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66" name="Google Shape;66;p35"/>
          <p:cNvSpPr txBox="1">
            <a:spLocks noGrp="1"/>
          </p:cNvSpPr>
          <p:nvPr>
            <p:ph type="body" idx="4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olo e contenuto">
  <p:cSld name="4_Titolo e contenu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203D48-2C76-0758-B4AC-C92EF0F84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69" name="Google Shape;69;p37"/>
          <p:cNvSpPr/>
          <p:nvPr/>
        </p:nvSpPr>
        <p:spPr>
          <a:xfrm>
            <a:off x="1" y="5858084"/>
            <a:ext cx="12192000" cy="999915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37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1" name="Google Shape;71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74" name="Google Shape;74;p37"/>
          <p:cNvSpPr>
            <a:spLocks noGrp="1"/>
          </p:cNvSpPr>
          <p:nvPr>
            <p:ph type="pic" idx="2"/>
          </p:nvPr>
        </p:nvSpPr>
        <p:spPr>
          <a:xfrm>
            <a:off x="0" y="3278188"/>
            <a:ext cx="52514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75" name="Google Shape;75;p37"/>
          <p:cNvSpPr>
            <a:spLocks noGrp="1"/>
          </p:cNvSpPr>
          <p:nvPr>
            <p:ph type="pic" idx="3"/>
          </p:nvPr>
        </p:nvSpPr>
        <p:spPr>
          <a:xfrm>
            <a:off x="5251450" y="3277979"/>
            <a:ext cx="69405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>
            <a:off x="838200" y="1849438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4"/>
          </p:nvPr>
        </p:nvSpPr>
        <p:spPr>
          <a:xfrm>
            <a:off x="5251450" y="1859160"/>
            <a:ext cx="4413250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olo e contenuto">
  <p:cSld name="2_Titolo e contenuto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D5D803-8795-D33D-F938-F57F317F53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80" name="Google Shape;80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83" name="Google Shape;83;p38"/>
          <p:cNvSpPr/>
          <p:nvPr/>
        </p:nvSpPr>
        <p:spPr>
          <a:xfrm>
            <a:off x="7101663" y="2732353"/>
            <a:ext cx="6784623" cy="6388628"/>
          </a:xfrm>
          <a:prstGeom prst="ellipse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8"/>
          <p:cNvSpPr txBox="1">
            <a:spLocks noGrp="1"/>
          </p:cNvSpPr>
          <p:nvPr>
            <p:ph type="title"/>
          </p:nvPr>
        </p:nvSpPr>
        <p:spPr>
          <a:xfrm>
            <a:off x="838198" y="1420694"/>
            <a:ext cx="10392035" cy="1051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5" name="Google Shape;85;p38"/>
          <p:cNvSpPr txBox="1">
            <a:spLocks noGrp="1"/>
          </p:cNvSpPr>
          <p:nvPr>
            <p:ph type="body" idx="1"/>
          </p:nvPr>
        </p:nvSpPr>
        <p:spPr>
          <a:xfrm>
            <a:off x="838198" y="853506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86" name="Google Shape;86;p38"/>
          <p:cNvSpPr txBox="1">
            <a:spLocks noGrp="1"/>
          </p:cNvSpPr>
          <p:nvPr>
            <p:ph type="body" idx="2"/>
          </p:nvPr>
        </p:nvSpPr>
        <p:spPr>
          <a:xfrm>
            <a:off x="838198" y="2575152"/>
            <a:ext cx="5895050" cy="3468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87" name="Google Shape;87;p38"/>
          <p:cNvSpPr txBox="1">
            <a:spLocks noGrp="1"/>
          </p:cNvSpPr>
          <p:nvPr>
            <p:ph type="body" idx="3"/>
          </p:nvPr>
        </p:nvSpPr>
        <p:spPr>
          <a:xfrm>
            <a:off x="7682668" y="4522406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 b="1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jp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jp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g"/><Relationship Id="rId1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/>
        </p:nvSpPr>
        <p:spPr>
          <a:xfrm>
            <a:off x="564292" y="1305382"/>
            <a:ext cx="88392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None/>
            </a:pPr>
            <a:r>
              <a:rPr lang="it-IT" sz="6600" b="1" dirty="0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Tout </a:t>
            </a:r>
            <a:r>
              <a:rPr lang="it-IT" sz="6600" b="1" dirty="0" err="1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travail</a:t>
            </a:r>
            <a:r>
              <a:rPr lang="it-IT" sz="6600" b="1" dirty="0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</a:t>
            </a:r>
            <a:r>
              <a:rPr lang="it-IT" sz="6600" b="1" dirty="0" err="1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mérite</a:t>
            </a:r>
            <a:r>
              <a:rPr lang="it-IT" sz="6600" b="1" dirty="0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une solide </a:t>
            </a:r>
            <a:r>
              <a:rPr lang="it-IT" sz="6600" b="1" dirty="0" err="1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retraite</a:t>
            </a:r>
            <a:r>
              <a:rPr lang="it-IT" sz="6600" b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.</a:t>
            </a:r>
            <a:endParaRPr sz="6600" b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Proxima Nova Extrabold"/>
              <a:cs typeface="Arial" panose="020B0604020202020204" pitchFamily="34" charset="0"/>
              <a:sym typeface="Proxima Nova Extrabold"/>
            </a:endParaRPr>
          </a:p>
        </p:txBody>
      </p:sp>
      <p:sp>
        <p:nvSpPr>
          <p:cNvPr id="103" name="Google Shape;103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"/>
          <p:cNvSpPr txBox="1">
            <a:spLocks noGrp="1"/>
          </p:cNvSpPr>
          <p:nvPr>
            <p:ph type="ctrTitle"/>
          </p:nvPr>
        </p:nvSpPr>
        <p:spPr>
          <a:xfrm>
            <a:off x="1175742" y="1241379"/>
            <a:ext cx="9692131" cy="520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sz="3600" b="1" dirty="0">
                <a:ea typeface="Proxima Nova Extrabold"/>
                <a:sym typeface="Proxima Nova Extrabold"/>
              </a:rPr>
              <a:t>Tout le monde </a:t>
            </a:r>
            <a:r>
              <a:rPr lang="it-IT" sz="3600" b="1" dirty="0" err="1">
                <a:ea typeface="Proxima Nova Extrabold"/>
                <a:sym typeface="Proxima Nova Extrabold"/>
              </a:rPr>
              <a:t>profite</a:t>
            </a:r>
            <a:r>
              <a:rPr lang="it-IT" sz="3600" b="1" dirty="0">
                <a:ea typeface="Proxima Nova Extrabold"/>
                <a:sym typeface="Proxima Nova Extrabold"/>
              </a:rPr>
              <a:t> d’une LPP </a:t>
            </a:r>
            <a:r>
              <a:rPr lang="it-IT" sz="3600" b="1" dirty="0" err="1">
                <a:ea typeface="Proxima Nova Extrabold"/>
                <a:sym typeface="Proxima Nova Extrabold"/>
              </a:rPr>
              <a:t>stable</a:t>
            </a:r>
            <a:endParaRPr b="1" dirty="0">
              <a:ea typeface="Proxima Nova Extrabold"/>
              <a:sym typeface="Proxima Nova Extrabold"/>
            </a:endParaRPr>
          </a:p>
        </p:txBody>
      </p:sp>
      <p:sp>
        <p:nvSpPr>
          <p:cNvPr id="175" name="Google Shape;175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>
                <a:solidFill>
                  <a:srgbClr val="888888"/>
                </a:solidFill>
              </a:rPr>
              <a:t>Oui à la réforme de la LPP</a:t>
            </a:r>
            <a:endParaRPr/>
          </a:p>
        </p:txBody>
      </p:sp>
      <p:sp>
        <p:nvSpPr>
          <p:cNvPr id="176" name="Google Shape;17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10</a:t>
            </a:fld>
            <a:endParaRPr/>
          </a:p>
        </p:txBody>
      </p:sp>
      <p:sp>
        <p:nvSpPr>
          <p:cNvPr id="177" name="Google Shape;177;p12"/>
          <p:cNvSpPr txBox="1">
            <a:spLocks noGrp="1"/>
          </p:cNvSpPr>
          <p:nvPr>
            <p:ph type="body" idx="3"/>
          </p:nvPr>
        </p:nvSpPr>
        <p:spPr>
          <a:xfrm>
            <a:off x="9397300" y="4430549"/>
            <a:ext cx="1547400" cy="15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400" dirty="0" err="1">
                <a:solidFill>
                  <a:srgbClr val="000000"/>
                </a:solidFill>
              </a:rPr>
              <a:t>Les</a:t>
            </a:r>
            <a:r>
              <a:rPr lang="it-IT" sz="1400" dirty="0">
                <a:solidFill>
                  <a:srgbClr val="000000"/>
                </a:solidFill>
              </a:rPr>
              <a:t> </a:t>
            </a:r>
            <a:r>
              <a:rPr lang="it-IT" sz="1400" dirty="0" err="1">
                <a:solidFill>
                  <a:srgbClr val="000000"/>
                </a:solidFill>
              </a:rPr>
              <a:t>assurés</a:t>
            </a:r>
            <a:r>
              <a:rPr lang="it-IT" sz="1400" dirty="0">
                <a:solidFill>
                  <a:srgbClr val="000000"/>
                </a:solidFill>
              </a:rPr>
              <a:t> et </a:t>
            </a:r>
            <a:r>
              <a:rPr lang="it-IT" sz="1400" dirty="0" err="1">
                <a:solidFill>
                  <a:srgbClr val="000000"/>
                </a:solidFill>
              </a:rPr>
              <a:t>les</a:t>
            </a:r>
            <a:r>
              <a:rPr lang="it-IT" sz="1400" dirty="0">
                <a:solidFill>
                  <a:srgbClr val="000000"/>
                </a:solidFill>
              </a:rPr>
              <a:t> </a:t>
            </a:r>
            <a:r>
              <a:rPr lang="it-IT" sz="1400" dirty="0" err="1">
                <a:solidFill>
                  <a:srgbClr val="000000"/>
                </a:solidFill>
              </a:rPr>
              <a:t>employeurs</a:t>
            </a:r>
            <a:r>
              <a:rPr lang="it-IT" sz="1400" dirty="0">
                <a:solidFill>
                  <a:srgbClr val="000000"/>
                </a:solidFill>
              </a:rPr>
              <a:t> </a:t>
            </a:r>
            <a:r>
              <a:rPr lang="it-IT" sz="1400" dirty="0" err="1">
                <a:solidFill>
                  <a:srgbClr val="000000"/>
                </a:solidFill>
              </a:rPr>
              <a:t>veulent</a:t>
            </a:r>
            <a:r>
              <a:rPr lang="it-IT" sz="1400" dirty="0">
                <a:solidFill>
                  <a:srgbClr val="000000"/>
                </a:solidFill>
              </a:rPr>
              <a:t> une LPP et un </a:t>
            </a:r>
            <a:r>
              <a:rPr lang="it-IT" sz="1400" dirty="0" err="1">
                <a:solidFill>
                  <a:srgbClr val="000000"/>
                </a:solidFill>
              </a:rPr>
              <a:t>système</a:t>
            </a:r>
            <a:r>
              <a:rPr lang="it-IT" sz="1400" dirty="0">
                <a:solidFill>
                  <a:srgbClr val="000000"/>
                </a:solidFill>
              </a:rPr>
              <a:t> </a:t>
            </a:r>
            <a:r>
              <a:rPr lang="it-IT" sz="1400" dirty="0" err="1">
                <a:solidFill>
                  <a:srgbClr val="000000"/>
                </a:solidFill>
              </a:rPr>
              <a:t>des</a:t>
            </a:r>
            <a:r>
              <a:rPr lang="it-IT" sz="1400" dirty="0">
                <a:solidFill>
                  <a:srgbClr val="000000"/>
                </a:solidFill>
              </a:rPr>
              <a:t> 3 </a:t>
            </a:r>
            <a:r>
              <a:rPr lang="it-IT" sz="1400" dirty="0" err="1">
                <a:solidFill>
                  <a:srgbClr val="000000"/>
                </a:solidFill>
              </a:rPr>
              <a:t>piliers</a:t>
            </a:r>
            <a:r>
              <a:rPr lang="it-IT" sz="1400" dirty="0">
                <a:solidFill>
                  <a:srgbClr val="000000"/>
                </a:solidFill>
              </a:rPr>
              <a:t> solide.</a:t>
            </a:r>
            <a:endParaRPr sz="14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sz="1400" dirty="0">
              <a:solidFill>
                <a:srgbClr val="000000"/>
              </a:solidFill>
            </a:endParaRPr>
          </a:p>
        </p:txBody>
      </p:sp>
      <p:pic>
        <p:nvPicPr>
          <p:cNvPr id="178" name="Google Shape;178;p12" descr="Immagine che contiene aria aperta, nuvola, strada, cielo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82480" y="2049307"/>
            <a:ext cx="1385393" cy="22918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2"/>
          <p:cNvSpPr txBox="1"/>
          <p:nvPr/>
        </p:nvSpPr>
        <p:spPr>
          <a:xfrm>
            <a:off x="7721650" y="4377424"/>
            <a:ext cx="1526100" cy="1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retraités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ne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voient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changement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, mais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profitent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d’un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système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stable</a:t>
            </a:r>
            <a:r>
              <a:rPr lang="it-IT" sz="1500" dirty="0">
                <a:solidFill>
                  <a:schemeClr val="dk1"/>
                </a:solidFill>
              </a:rPr>
              <a:t>.</a:t>
            </a:r>
            <a:endParaRPr sz="15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80" name="Google Shape;180;p12"/>
          <p:cNvSpPr txBox="1"/>
          <p:nvPr/>
        </p:nvSpPr>
        <p:spPr>
          <a:xfrm>
            <a:off x="6120450" y="4379024"/>
            <a:ext cx="1526100" cy="19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travailleurs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plus de 50 ans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reçoivent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suppléments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rente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et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leur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position sur le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marché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du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s’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améliore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81" name="Google Shape;181;p12"/>
          <p:cNvSpPr txBox="1"/>
          <p:nvPr/>
        </p:nvSpPr>
        <p:spPr>
          <a:xfrm>
            <a:off x="1175742" y="4382180"/>
            <a:ext cx="1526053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jeunes</a:t>
            </a:r>
            <a:r>
              <a:rPr lang="it-IT" sz="14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g</a:t>
            </a:r>
            <a:r>
              <a:rPr lang="it-IT" sz="14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arantissent</a:t>
            </a:r>
            <a:r>
              <a:rPr lang="it-IT" sz="14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14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leur</a:t>
            </a:r>
            <a:r>
              <a:rPr lang="it-IT" sz="14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14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retraite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sz="110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82" name="Google Shape;182;p12"/>
          <p:cNvSpPr txBox="1"/>
          <p:nvPr/>
        </p:nvSpPr>
        <p:spPr>
          <a:xfrm>
            <a:off x="2822750" y="4382173"/>
            <a:ext cx="1666500" cy="17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personnes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travaillant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(en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particulier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nombreuses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femmes)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sont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mieux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assurées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83" name="Google Shape;183;p12"/>
          <p:cNvSpPr txBox="1"/>
          <p:nvPr/>
        </p:nvSpPr>
        <p:spPr>
          <a:xfrm>
            <a:off x="4484575" y="4382172"/>
            <a:ext cx="1547400" cy="21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personnes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pleinement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engagées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dans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la vie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professionnelle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profitent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d’une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meilleure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équité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entre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générations</a:t>
            </a:r>
            <a:r>
              <a:rPr lang="it-IT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pic>
        <p:nvPicPr>
          <p:cNvPr id="184" name="Google Shape;184;p12" descr="A person standing next to a 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8404" y="2049307"/>
            <a:ext cx="2111717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2" descr="A person holding a baby and a baby sitting on a high chai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68753" y="2049308"/>
            <a:ext cx="1419993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2" descr="A cartoon of a person in a blue sui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22490" y="2049307"/>
            <a:ext cx="2053122" cy="2317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2" descr="A person holding a cake and shopping bag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89586" y="2049307"/>
            <a:ext cx="2125337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2" descr="A person sitting on a couch reading a newspaper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561314" y="2049307"/>
            <a:ext cx="1921166" cy="229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b="1" dirty="0">
                <a:solidFill>
                  <a:schemeClr val="lt1"/>
                </a:solidFill>
              </a:rPr>
              <a:t>3. </a:t>
            </a:r>
            <a:r>
              <a:rPr lang="it-IT" b="1" dirty="0" err="1">
                <a:solidFill>
                  <a:schemeClr val="lt1"/>
                </a:solidFill>
              </a:rPr>
              <a:t>Faits</a:t>
            </a:r>
            <a:r>
              <a:rPr lang="it-IT" b="1" dirty="0">
                <a:solidFill>
                  <a:schemeClr val="lt1"/>
                </a:solidFill>
              </a:rPr>
              <a:t> et </a:t>
            </a:r>
            <a:r>
              <a:rPr lang="it-IT" b="1" dirty="0" err="1">
                <a:solidFill>
                  <a:schemeClr val="lt1"/>
                </a:solidFill>
              </a:rPr>
              <a:t>chiffres</a:t>
            </a:r>
            <a:r>
              <a:rPr lang="it-IT" b="1" dirty="0">
                <a:solidFill>
                  <a:schemeClr val="lt1"/>
                </a:solidFill>
              </a:rPr>
              <a:t> en </a:t>
            </a:r>
            <a:r>
              <a:rPr lang="it-IT" b="1" dirty="0" err="1">
                <a:solidFill>
                  <a:schemeClr val="lt1"/>
                </a:solidFill>
              </a:rPr>
              <a:t>faveur</a:t>
            </a:r>
            <a:r>
              <a:rPr lang="it-IT" b="1" dirty="0">
                <a:solidFill>
                  <a:schemeClr val="lt1"/>
                </a:solidFill>
              </a:rPr>
              <a:t> de la </a:t>
            </a:r>
            <a:r>
              <a:rPr lang="it-IT" b="1" dirty="0" err="1">
                <a:solidFill>
                  <a:schemeClr val="lt1"/>
                </a:solidFill>
              </a:rPr>
              <a:t>réforme</a:t>
            </a:r>
            <a:endParaRPr b="1" dirty="0">
              <a:solidFill>
                <a:schemeClr val="lt1"/>
              </a:solidFill>
            </a:endParaRPr>
          </a:p>
        </p:txBody>
      </p:sp>
      <p:sp>
        <p:nvSpPr>
          <p:cNvPr id="194" name="Google Shape;19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95" name="Google Shape;19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4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 err="1"/>
              <a:t>Faits</a:t>
            </a:r>
            <a:r>
              <a:rPr lang="it-IT" dirty="0"/>
              <a:t> et </a:t>
            </a:r>
            <a:r>
              <a:rPr lang="it-IT" dirty="0" err="1"/>
              <a:t>chiffres</a:t>
            </a:r>
            <a:r>
              <a:rPr lang="it-IT" dirty="0"/>
              <a:t> en </a:t>
            </a:r>
            <a:r>
              <a:rPr lang="it-IT" dirty="0" err="1"/>
              <a:t>faveur</a:t>
            </a:r>
            <a:r>
              <a:rPr lang="it-IT" dirty="0"/>
              <a:t> de la </a:t>
            </a:r>
            <a:r>
              <a:rPr lang="it-IT" dirty="0" err="1"/>
              <a:t>réforme</a:t>
            </a:r>
            <a:endParaRPr dirty="0"/>
          </a:p>
        </p:txBody>
      </p:sp>
      <p:sp>
        <p:nvSpPr>
          <p:cNvPr id="201" name="Google Shape;201;p24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02" name="Google Shape;202;p24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12</a:t>
            </a:fld>
            <a:endParaRPr/>
          </a:p>
        </p:txBody>
      </p:sp>
      <p:sp>
        <p:nvSpPr>
          <p:cNvPr id="203" name="Google Shape;203;p24"/>
          <p:cNvSpPr txBox="1">
            <a:spLocks noGrp="1"/>
          </p:cNvSpPr>
          <p:nvPr>
            <p:ph type="body" idx="1"/>
          </p:nvPr>
        </p:nvSpPr>
        <p:spPr>
          <a:xfrm>
            <a:off x="879475" y="2266100"/>
            <a:ext cx="10173900" cy="42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Char char="-"/>
            </a:pPr>
            <a:r>
              <a:rPr lang="it-IT" dirty="0">
                <a:highlight>
                  <a:schemeClr val="lt1"/>
                </a:highlight>
              </a:rPr>
              <a:t>100’000 </a:t>
            </a:r>
            <a:r>
              <a:rPr lang="it-IT" dirty="0" err="1">
                <a:highlight>
                  <a:schemeClr val="lt1"/>
                </a:highlight>
              </a:rPr>
              <a:t>revenus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supplémentaires</a:t>
            </a:r>
            <a:r>
              <a:rPr lang="it-IT" dirty="0">
                <a:highlight>
                  <a:schemeClr val="lt1"/>
                </a:highlight>
              </a:rPr>
              <a:t> (70’000 </a:t>
            </a:r>
            <a:r>
              <a:rPr lang="it-IT" dirty="0" err="1">
                <a:highlight>
                  <a:schemeClr val="lt1"/>
                </a:highlight>
              </a:rPr>
              <a:t>personnes</a:t>
            </a:r>
            <a:r>
              <a:rPr lang="it-IT" dirty="0">
                <a:highlight>
                  <a:schemeClr val="lt1"/>
                </a:highlight>
              </a:rPr>
              <a:t>) </a:t>
            </a:r>
            <a:r>
              <a:rPr lang="it-IT" dirty="0" err="1">
                <a:highlight>
                  <a:schemeClr val="lt1"/>
                </a:highlight>
              </a:rPr>
              <a:t>assurés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dans</a:t>
            </a:r>
            <a:r>
              <a:rPr lang="it-IT" dirty="0">
                <a:highlight>
                  <a:schemeClr val="lt1"/>
                </a:highlight>
              </a:rPr>
              <a:t> la LPP</a:t>
            </a:r>
            <a:r>
              <a:rPr lang="it-IT" dirty="0"/>
              <a:t>. </a:t>
            </a:r>
            <a:r>
              <a:rPr lang="it-IT" dirty="0" err="1"/>
              <a:t>Ces</a:t>
            </a:r>
            <a:r>
              <a:rPr lang="it-IT" dirty="0"/>
              <a:t> </a:t>
            </a:r>
            <a:r>
              <a:rPr lang="it-IT" dirty="0" err="1"/>
              <a:t>personnes</a:t>
            </a:r>
            <a:r>
              <a:rPr lang="it-IT" dirty="0"/>
              <a:t> </a:t>
            </a:r>
            <a:r>
              <a:rPr lang="it-IT" dirty="0" err="1"/>
              <a:t>ont</a:t>
            </a:r>
            <a:r>
              <a:rPr lang="it-IT" dirty="0"/>
              <a:t> une </a:t>
            </a:r>
            <a:r>
              <a:rPr lang="it-IT" dirty="0" err="1"/>
              <a:t>meilleure</a:t>
            </a:r>
            <a:r>
              <a:rPr lang="it-IT" dirty="0"/>
              <a:t> </a:t>
            </a:r>
            <a:r>
              <a:rPr lang="it-IT" dirty="0" err="1"/>
              <a:t>rente</a:t>
            </a:r>
            <a:r>
              <a:rPr lang="it-IT" dirty="0"/>
              <a:t> et </a:t>
            </a:r>
            <a:r>
              <a:rPr lang="it-IT" dirty="0" err="1"/>
              <a:t>sont</a:t>
            </a:r>
            <a:r>
              <a:rPr lang="it-IT" dirty="0"/>
              <a:t> </a:t>
            </a:r>
            <a:r>
              <a:rPr lang="it-IT" dirty="0" err="1"/>
              <a:t>protégées</a:t>
            </a:r>
            <a:r>
              <a:rPr lang="it-IT" dirty="0"/>
              <a:t> en </a:t>
            </a:r>
            <a:r>
              <a:rPr lang="it-IT" dirty="0" err="1"/>
              <a:t>cas</a:t>
            </a:r>
            <a:r>
              <a:rPr lang="it-IT" dirty="0"/>
              <a:t> d’</a:t>
            </a:r>
            <a:r>
              <a:rPr lang="it-IT" dirty="0" err="1"/>
              <a:t>invalidité</a:t>
            </a:r>
            <a:r>
              <a:rPr lang="it-IT" dirty="0"/>
              <a:t> et de </a:t>
            </a:r>
            <a:r>
              <a:rPr lang="it-IT" dirty="0" err="1"/>
              <a:t>décès</a:t>
            </a:r>
            <a:r>
              <a:rPr lang="it-IT" dirty="0"/>
              <a:t>.</a:t>
            </a:r>
            <a:br>
              <a:rPr lang="it-IT" dirty="0"/>
            </a:br>
            <a:endParaRPr dirty="0"/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it-IT" dirty="0" err="1"/>
              <a:t>Environ</a:t>
            </a:r>
            <a:r>
              <a:rPr lang="it-IT" dirty="0"/>
              <a:t> 85%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assurés</a:t>
            </a:r>
            <a:r>
              <a:rPr lang="it-IT" dirty="0"/>
              <a:t> ne </a:t>
            </a:r>
            <a:r>
              <a:rPr lang="it-IT" dirty="0" err="1"/>
              <a:t>sont</a:t>
            </a:r>
            <a:r>
              <a:rPr lang="it-IT" dirty="0"/>
              <a:t> </a:t>
            </a:r>
            <a:r>
              <a:rPr lang="it-IT" dirty="0" err="1"/>
              <a:t>pas</a:t>
            </a:r>
            <a:r>
              <a:rPr lang="it-IT" dirty="0"/>
              <a:t> </a:t>
            </a:r>
            <a:r>
              <a:rPr lang="it-IT" dirty="0" err="1"/>
              <a:t>concernés</a:t>
            </a:r>
            <a:r>
              <a:rPr lang="it-IT" dirty="0"/>
              <a:t> par la </a:t>
            </a:r>
            <a:r>
              <a:rPr lang="it-IT" dirty="0" err="1"/>
              <a:t>baisse</a:t>
            </a:r>
            <a:r>
              <a:rPr lang="it-IT" dirty="0"/>
              <a:t> </a:t>
            </a:r>
            <a:r>
              <a:rPr lang="it-IT" dirty="0" err="1"/>
              <a:t>du</a:t>
            </a:r>
            <a:r>
              <a:rPr lang="it-IT" dirty="0"/>
              <a:t> </a:t>
            </a:r>
            <a:r>
              <a:rPr lang="it-IT" dirty="0" err="1"/>
              <a:t>taux</a:t>
            </a:r>
            <a:r>
              <a:rPr lang="it-IT" dirty="0"/>
              <a:t> de </a:t>
            </a:r>
            <a:r>
              <a:rPr lang="it-IT" dirty="0" err="1"/>
              <a:t>conversion</a:t>
            </a:r>
            <a:r>
              <a:rPr lang="it-IT" dirty="0"/>
              <a:t>. </a:t>
            </a:r>
            <a:endParaRPr dirty="0"/>
          </a:p>
          <a:p>
            <a:pPr marL="76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cotisations</a:t>
            </a:r>
            <a:r>
              <a:rPr lang="it-IT" dirty="0"/>
              <a:t>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employés</a:t>
            </a:r>
            <a:r>
              <a:rPr lang="it-IT" dirty="0"/>
              <a:t> </a:t>
            </a:r>
            <a:r>
              <a:rPr lang="it-IT" dirty="0" err="1"/>
              <a:t>dans</a:t>
            </a:r>
            <a:r>
              <a:rPr lang="it-IT" dirty="0"/>
              <a:t> la LPP </a:t>
            </a:r>
            <a:r>
              <a:rPr lang="it-IT" dirty="0" err="1"/>
              <a:t>sont</a:t>
            </a:r>
            <a:r>
              <a:rPr lang="it-IT" dirty="0"/>
              <a:t> </a:t>
            </a:r>
            <a:r>
              <a:rPr lang="it-IT" dirty="0" err="1"/>
              <a:t>au</a:t>
            </a:r>
            <a:r>
              <a:rPr lang="it-IT" dirty="0"/>
              <a:t> minimum </a:t>
            </a:r>
            <a:r>
              <a:rPr lang="it-IT" dirty="0" err="1"/>
              <a:t>multipliées</a:t>
            </a:r>
            <a:r>
              <a:rPr lang="it-IT" dirty="0"/>
              <a:t> par 3 </a:t>
            </a:r>
            <a:r>
              <a:rPr lang="it-IT" dirty="0" err="1"/>
              <a:t>jusqu’à</a:t>
            </a:r>
            <a:r>
              <a:rPr lang="it-IT" dirty="0"/>
              <a:t> </a:t>
            </a:r>
            <a:r>
              <a:rPr lang="it-IT" dirty="0" err="1"/>
              <a:t>leur</a:t>
            </a:r>
            <a:r>
              <a:rPr lang="it-IT" dirty="0"/>
              <a:t> </a:t>
            </a:r>
            <a:r>
              <a:rPr lang="it-IT" dirty="0" err="1"/>
              <a:t>retraite</a:t>
            </a:r>
            <a:r>
              <a:rPr lang="it-IT" dirty="0"/>
              <a:t> </a:t>
            </a:r>
            <a:r>
              <a:rPr lang="it-IT" dirty="0" err="1"/>
              <a:t>grâce</a:t>
            </a:r>
            <a:r>
              <a:rPr lang="it-IT" dirty="0"/>
              <a:t> </a:t>
            </a:r>
            <a:r>
              <a:rPr lang="it-IT" dirty="0" err="1"/>
              <a:t>aux</a:t>
            </a:r>
            <a:r>
              <a:rPr lang="it-IT" dirty="0"/>
              <a:t> </a:t>
            </a:r>
            <a:r>
              <a:rPr lang="it-IT" dirty="0" err="1"/>
              <a:t>cotisations</a:t>
            </a:r>
            <a:r>
              <a:rPr lang="it-IT" dirty="0"/>
              <a:t>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employeurs</a:t>
            </a:r>
            <a:r>
              <a:rPr lang="it-IT" dirty="0"/>
              <a:t> et </a:t>
            </a: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intérêts</a:t>
            </a:r>
            <a:r>
              <a:rPr lang="it-IT" dirty="0"/>
              <a:t>. Un bon 2e </a:t>
            </a:r>
            <a:r>
              <a:rPr lang="it-IT" dirty="0" err="1"/>
              <a:t>pilier</a:t>
            </a:r>
            <a:r>
              <a:rPr lang="it-IT" dirty="0"/>
              <a:t> est la </a:t>
            </a:r>
            <a:r>
              <a:rPr lang="it-IT" dirty="0" err="1"/>
              <a:t>meilleure</a:t>
            </a:r>
            <a:r>
              <a:rPr lang="it-IT" dirty="0"/>
              <a:t> </a:t>
            </a:r>
            <a:r>
              <a:rPr lang="it-IT" dirty="0" err="1"/>
              <a:t>protection</a:t>
            </a:r>
            <a:r>
              <a:rPr lang="it-IT" dirty="0"/>
              <a:t> contre la </a:t>
            </a:r>
            <a:r>
              <a:rPr lang="it-IT" dirty="0" err="1"/>
              <a:t>précarité</a:t>
            </a:r>
            <a:r>
              <a:rPr lang="it-IT" dirty="0"/>
              <a:t> à la </a:t>
            </a:r>
            <a:r>
              <a:rPr lang="it-IT" dirty="0" err="1"/>
              <a:t>retraite</a:t>
            </a:r>
            <a:r>
              <a:rPr lang="it-IT" dirty="0"/>
              <a:t>. </a:t>
            </a:r>
            <a:endParaRPr dirty="0"/>
          </a:p>
        </p:txBody>
      </p:sp>
      <p:sp>
        <p:nvSpPr>
          <p:cNvPr id="204" name="Google Shape;204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>
                <a:solidFill>
                  <a:srgbClr val="888888"/>
                </a:solidFill>
              </a:rPr>
              <a:t>Oui à la réforme de la LPP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5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/>
              <a:t>Une </a:t>
            </a:r>
            <a:r>
              <a:rPr lang="it-IT" dirty="0" err="1"/>
              <a:t>étude</a:t>
            </a:r>
            <a:r>
              <a:rPr lang="it-IT" dirty="0"/>
              <a:t> </a:t>
            </a:r>
            <a:r>
              <a:rPr lang="it-IT" dirty="0" err="1"/>
              <a:t>actuelle</a:t>
            </a:r>
            <a:r>
              <a:rPr lang="it-IT" dirty="0"/>
              <a:t> nous donne </a:t>
            </a:r>
            <a:r>
              <a:rPr lang="it-IT" dirty="0" err="1"/>
              <a:t>raison</a:t>
            </a:r>
            <a:r>
              <a:rPr lang="it-IT" dirty="0"/>
              <a:t>!</a:t>
            </a:r>
            <a:endParaRPr dirty="0"/>
          </a:p>
        </p:txBody>
      </p:sp>
      <p:sp>
        <p:nvSpPr>
          <p:cNvPr id="210" name="Google Shape;210;p25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13</a:t>
            </a:fld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879474" y="2193800"/>
            <a:ext cx="10918076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 dirty="0" err="1"/>
              <a:t>Grâce</a:t>
            </a:r>
            <a:r>
              <a:rPr lang="it-IT" dirty="0"/>
              <a:t> à la </a:t>
            </a:r>
            <a:r>
              <a:rPr lang="it-IT" dirty="0" err="1"/>
              <a:t>réforme</a:t>
            </a:r>
            <a:r>
              <a:rPr lang="it-IT" dirty="0"/>
              <a:t>, </a:t>
            </a:r>
            <a:r>
              <a:rPr lang="it-IT" dirty="0" err="1"/>
              <a:t>environ</a:t>
            </a:r>
            <a:r>
              <a:rPr lang="it-IT" dirty="0"/>
              <a:t> 359'000 </a:t>
            </a:r>
            <a:r>
              <a:rPr lang="it-IT" dirty="0" err="1"/>
              <a:t>personnes</a:t>
            </a:r>
            <a:r>
              <a:rPr lang="it-IT" dirty="0"/>
              <a:t> - dont 275’000 femmes  - </a:t>
            </a:r>
            <a:r>
              <a:rPr lang="it-IT" dirty="0" err="1"/>
              <a:t>auront</a:t>
            </a:r>
            <a:r>
              <a:rPr lang="it-IT" dirty="0"/>
              <a:t> une </a:t>
            </a:r>
            <a:r>
              <a:rPr lang="it-IT" dirty="0" err="1"/>
              <a:t>rente</a:t>
            </a:r>
            <a:r>
              <a:rPr lang="it-IT" dirty="0"/>
              <a:t> plus </a:t>
            </a:r>
            <a:r>
              <a:rPr lang="it-IT" dirty="0" err="1"/>
              <a:t>élevée</a:t>
            </a:r>
            <a:r>
              <a:rPr lang="it-IT" dirty="0"/>
              <a:t>. </a:t>
            </a:r>
            <a:r>
              <a:rPr lang="it-IT" dirty="0" err="1"/>
              <a:t>Les</a:t>
            </a:r>
            <a:r>
              <a:rPr lang="it-IT" dirty="0"/>
              <a:t> femmes </a:t>
            </a:r>
            <a:r>
              <a:rPr lang="it-IT" dirty="0" err="1"/>
              <a:t>profitent</a:t>
            </a:r>
            <a:r>
              <a:rPr lang="it-IT" dirty="0"/>
              <a:t> </a:t>
            </a:r>
            <a:r>
              <a:rPr lang="it-IT" dirty="0" err="1"/>
              <a:t>donc</a:t>
            </a:r>
            <a:r>
              <a:rPr lang="it-IT" dirty="0"/>
              <a:t> </a:t>
            </a:r>
            <a:r>
              <a:rPr lang="it-IT" dirty="0" err="1"/>
              <a:t>bien</a:t>
            </a:r>
            <a:r>
              <a:rPr lang="it-IT" dirty="0"/>
              <a:t> plus </a:t>
            </a:r>
            <a:r>
              <a:rPr lang="it-IT" dirty="0" err="1"/>
              <a:t>que</a:t>
            </a:r>
            <a:r>
              <a:rPr lang="it-IT" dirty="0"/>
              <a:t> la </a:t>
            </a:r>
            <a:r>
              <a:rPr lang="it-IT" dirty="0" err="1"/>
              <a:t>moyenne</a:t>
            </a:r>
            <a:r>
              <a:rPr lang="it-IT" dirty="0"/>
              <a:t> de la </a:t>
            </a:r>
            <a:r>
              <a:rPr lang="it-IT" dirty="0" err="1"/>
              <a:t>réforme</a:t>
            </a:r>
            <a:r>
              <a:rPr lang="it-IT" dirty="0"/>
              <a:t>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br>
              <a:rPr lang="it-IT" dirty="0"/>
            </a:br>
            <a:r>
              <a:rPr lang="it-IT" dirty="0"/>
              <a:t>Source: </a:t>
            </a:r>
            <a:r>
              <a:rPr lang="it-IT" dirty="0" err="1"/>
              <a:t>Etude</a:t>
            </a:r>
            <a:r>
              <a:rPr lang="it-IT" dirty="0"/>
              <a:t> BSS </a:t>
            </a:r>
            <a:r>
              <a:rPr lang="it-IT" dirty="0" err="1"/>
              <a:t>mandaté</a:t>
            </a:r>
            <a:r>
              <a:rPr lang="it-IT" dirty="0"/>
              <a:t> par Alliance </a:t>
            </a:r>
            <a:r>
              <a:rPr lang="it-IT" dirty="0" err="1"/>
              <a:t>F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213" name="Google Shape;2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>
                <a:solidFill>
                  <a:srgbClr val="888888"/>
                </a:solidFill>
              </a:rPr>
              <a:t>Oui à la réforme de la LPP</a:t>
            </a:r>
            <a:endParaRPr/>
          </a:p>
        </p:txBody>
      </p:sp>
      <p:pic>
        <p:nvPicPr>
          <p:cNvPr id="214" name="Google Shape;214;p25"/>
          <p:cNvPicPr preferRelativeResize="0"/>
          <p:nvPr/>
        </p:nvPicPr>
        <p:blipFill rotWithShape="1">
          <a:blip r:embed="rId3">
            <a:alphaModFix/>
          </a:blip>
          <a:srcRect b="8071"/>
          <a:stretch/>
        </p:blipFill>
        <p:spPr>
          <a:xfrm>
            <a:off x="6704200" y="3306550"/>
            <a:ext cx="4847400" cy="296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7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Proxima Nova"/>
              <a:buNone/>
            </a:pPr>
            <a:r>
              <a:rPr lang="it-IT" b="1" dirty="0">
                <a:solidFill>
                  <a:schemeClr val="lt1"/>
                </a:solidFill>
              </a:rPr>
              <a:t>4. </a:t>
            </a: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Le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modèle</a:t>
            </a: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suisse</a:t>
            </a: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des</a:t>
            </a:r>
            <a:endParaRPr sz="5400" b="1" dirty="0">
              <a:solidFill>
                <a:schemeClr val="lt1"/>
              </a:solidFill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Proxima Nova"/>
              <a:buNone/>
            </a:pP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 3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piliers</a:t>
            </a: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 a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fait</a:t>
            </a: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ses</a:t>
            </a:r>
            <a:r>
              <a:rPr lang="it-IT" sz="5400" b="1" dirty="0">
                <a:solidFill>
                  <a:schemeClr val="lt1"/>
                </a:solidFill>
                <a:ea typeface="Arial"/>
                <a:cs typeface="Arial"/>
                <a:sym typeface="Arial"/>
              </a:rPr>
              <a:t> </a:t>
            </a:r>
            <a:r>
              <a:rPr lang="it-IT" sz="5400" b="1" dirty="0" err="1">
                <a:solidFill>
                  <a:schemeClr val="lt1"/>
                </a:solidFill>
                <a:ea typeface="Arial"/>
                <a:cs typeface="Arial"/>
                <a:sym typeface="Arial"/>
              </a:rPr>
              <a:t>preuves</a:t>
            </a:r>
            <a:endParaRPr b="1" dirty="0">
              <a:solidFill>
                <a:schemeClr val="lt1"/>
              </a:solidFill>
            </a:endParaRPr>
          </a:p>
        </p:txBody>
      </p:sp>
      <p:sp>
        <p:nvSpPr>
          <p:cNvPr id="220" name="Google Shape;2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Proxima Nova"/>
              <a:buNone/>
            </a:pPr>
            <a:r>
              <a:rPr lang="it-IT" sz="2800" dirty="0"/>
              <a:t>Le </a:t>
            </a:r>
            <a:r>
              <a:rPr lang="it-IT" sz="2800" dirty="0" err="1"/>
              <a:t>modèle</a:t>
            </a:r>
            <a:r>
              <a:rPr lang="it-IT" sz="2800" dirty="0"/>
              <a:t> </a:t>
            </a:r>
            <a:r>
              <a:rPr lang="it-IT" sz="2800" dirty="0" err="1"/>
              <a:t>suisse</a:t>
            </a:r>
            <a:r>
              <a:rPr lang="it-IT" sz="2800" dirty="0"/>
              <a:t> à </a:t>
            </a:r>
            <a:r>
              <a:rPr lang="it-IT" sz="2800" dirty="0" err="1"/>
              <a:t>succès</a:t>
            </a:r>
            <a:endParaRPr dirty="0"/>
          </a:p>
        </p:txBody>
      </p:sp>
      <p:pic>
        <p:nvPicPr>
          <p:cNvPr id="226" name="Google Shape;226;p5" descr="Immagine che contiene persona, Viso umano, vestiti, occhiali&#10;&#10;Descrizione generata automaticamente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5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Le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modèle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des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3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piliers</a:t>
            </a:r>
            <a:endParaRPr sz="1600" dirty="0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endParaRPr b="1" dirty="0">
              <a:latin typeface="Arial" panose="020B0604020202020204" pitchFamily="34" charset="0"/>
              <a:ea typeface="Proxima Nova Extrabold"/>
              <a:cs typeface="Arial" panose="020B0604020202020204" pitchFamily="34" charset="0"/>
              <a:sym typeface="Proxima Nova Extrabold"/>
            </a:endParaRPr>
          </a:p>
        </p:txBody>
      </p:sp>
      <p:sp>
        <p:nvSpPr>
          <p:cNvPr id="228" name="Google Shape;228;p5"/>
          <p:cNvSpPr txBox="1">
            <a:spLocks noGrp="1"/>
          </p:cNvSpPr>
          <p:nvPr>
            <p:ph type="body" idx="3"/>
          </p:nvPr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dirty="0"/>
              <a:t>1e </a:t>
            </a:r>
            <a:r>
              <a:rPr lang="it-IT" dirty="0" err="1"/>
              <a:t>pilier</a:t>
            </a:r>
            <a:r>
              <a:rPr lang="it-IT" dirty="0"/>
              <a:t> AVS : le </a:t>
            </a:r>
            <a:r>
              <a:rPr lang="it-IT" dirty="0" err="1"/>
              <a:t>système</a:t>
            </a:r>
            <a:r>
              <a:rPr lang="it-IT" dirty="0"/>
              <a:t> de </a:t>
            </a:r>
            <a:r>
              <a:rPr lang="it-IT" dirty="0" err="1"/>
              <a:t>répartition</a:t>
            </a:r>
            <a:r>
              <a:rPr lang="it-IT" dirty="0"/>
              <a:t> - </a:t>
            </a: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rentes</a:t>
            </a:r>
            <a:r>
              <a:rPr lang="it-IT" dirty="0"/>
              <a:t> </a:t>
            </a:r>
            <a:r>
              <a:rPr lang="it-IT" dirty="0" err="1"/>
              <a:t>sont</a:t>
            </a:r>
            <a:r>
              <a:rPr lang="it-IT" dirty="0"/>
              <a:t> </a:t>
            </a:r>
            <a:r>
              <a:rPr lang="it-IT" dirty="0" err="1"/>
              <a:t>payées</a:t>
            </a:r>
            <a:r>
              <a:rPr lang="it-IT" dirty="0"/>
              <a:t> par </a:t>
            </a: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cotisations</a:t>
            </a:r>
            <a:r>
              <a:rPr lang="it-IT" dirty="0"/>
              <a:t> </a:t>
            </a:r>
            <a:r>
              <a:rPr lang="it-IT" dirty="0" err="1"/>
              <a:t>salariales</a:t>
            </a:r>
            <a:r>
              <a:rPr lang="it-IT" dirty="0"/>
              <a:t>,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employés</a:t>
            </a:r>
            <a:r>
              <a:rPr lang="it-IT" dirty="0"/>
              <a:t> et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employeurs</a:t>
            </a:r>
            <a:r>
              <a:rPr lang="it-IT" dirty="0"/>
              <a:t>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dirty="0">
                <a:sym typeface="Proxima Nova"/>
              </a:rPr>
              <a:t>2e </a:t>
            </a:r>
            <a:r>
              <a:rPr lang="it-IT" dirty="0" err="1">
                <a:sym typeface="Proxima Nova"/>
              </a:rPr>
              <a:t>pilier</a:t>
            </a:r>
            <a:r>
              <a:rPr lang="it-IT" dirty="0">
                <a:sym typeface="Proxima Nova"/>
              </a:rPr>
              <a:t> LPP: </a:t>
            </a:r>
            <a:r>
              <a:rPr lang="it-IT" dirty="0"/>
              <a:t>le </a:t>
            </a:r>
            <a:r>
              <a:rPr lang="it-IT" dirty="0" err="1"/>
              <a:t>compte</a:t>
            </a:r>
            <a:r>
              <a:rPr lang="it-IT" dirty="0"/>
              <a:t> de </a:t>
            </a:r>
            <a:r>
              <a:rPr lang="it-IT" dirty="0" err="1"/>
              <a:t>prévoyance</a:t>
            </a:r>
            <a:r>
              <a:rPr lang="it-IT" dirty="0"/>
              <a:t> </a:t>
            </a:r>
            <a:r>
              <a:rPr lang="it-IT" dirty="0" err="1"/>
              <a:t>individuel</a:t>
            </a:r>
            <a:r>
              <a:rPr lang="it-IT" dirty="0"/>
              <a:t> pour </a:t>
            </a: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salariés</a:t>
            </a:r>
            <a:r>
              <a:rPr lang="it-IT" dirty="0"/>
              <a:t>. Il est </a:t>
            </a:r>
            <a:r>
              <a:rPr lang="it-IT" dirty="0" err="1"/>
              <a:t>financé</a:t>
            </a:r>
            <a:r>
              <a:rPr lang="it-IT" dirty="0"/>
              <a:t> par </a:t>
            </a: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cotisations</a:t>
            </a:r>
            <a:r>
              <a:rPr lang="it-IT" dirty="0"/>
              <a:t>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employés</a:t>
            </a:r>
            <a:r>
              <a:rPr lang="it-IT" dirty="0"/>
              <a:t> et </a:t>
            </a:r>
            <a:r>
              <a:rPr lang="it-IT" dirty="0" err="1"/>
              <a:t>des</a:t>
            </a:r>
            <a:r>
              <a:rPr lang="it-IT" dirty="0"/>
              <a:t> </a:t>
            </a:r>
            <a:r>
              <a:rPr lang="it-IT" dirty="0" err="1"/>
              <a:t>employeurs</a:t>
            </a:r>
            <a:r>
              <a:rPr lang="it-IT" dirty="0"/>
              <a:t>.</a:t>
            </a:r>
            <a:endParaRPr dirty="0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dirty="0">
                <a:sym typeface="Proxima Nova"/>
              </a:rPr>
              <a:t>3e </a:t>
            </a:r>
            <a:r>
              <a:rPr lang="it-IT" dirty="0" err="1">
                <a:sym typeface="Proxima Nova"/>
              </a:rPr>
              <a:t>pilier</a:t>
            </a:r>
            <a:r>
              <a:rPr lang="it-IT" dirty="0">
                <a:sym typeface="Proxima Nova"/>
              </a:rPr>
              <a:t> 3a: </a:t>
            </a:r>
            <a:r>
              <a:rPr lang="it-IT" dirty="0"/>
              <a:t>l’</a:t>
            </a:r>
            <a:r>
              <a:rPr lang="it-IT" dirty="0" err="1"/>
              <a:t>épargne</a:t>
            </a:r>
            <a:r>
              <a:rPr lang="it-IT" dirty="0"/>
              <a:t> privée, </a:t>
            </a:r>
            <a:r>
              <a:rPr lang="it-IT" dirty="0" err="1"/>
              <a:t>versée</a:t>
            </a:r>
            <a:r>
              <a:rPr lang="it-IT" dirty="0"/>
              <a:t> </a:t>
            </a:r>
            <a:r>
              <a:rPr lang="it-IT" dirty="0" err="1"/>
              <a:t>chaque</a:t>
            </a:r>
            <a:r>
              <a:rPr lang="it-IT" dirty="0"/>
              <a:t> </a:t>
            </a:r>
            <a:r>
              <a:rPr lang="it-IT" dirty="0" err="1"/>
              <a:t>année</a:t>
            </a:r>
            <a:r>
              <a:rPr lang="it-IT" dirty="0"/>
              <a:t> à </a:t>
            </a:r>
            <a:r>
              <a:rPr lang="it-IT" dirty="0" err="1"/>
              <a:t>concurrence</a:t>
            </a:r>
            <a:r>
              <a:rPr lang="it-IT" dirty="0"/>
              <a:t> d’un </a:t>
            </a:r>
            <a:r>
              <a:rPr lang="it-IT" dirty="0" err="1"/>
              <a:t>montant</a:t>
            </a:r>
            <a:r>
              <a:rPr lang="it-IT" dirty="0"/>
              <a:t> </a:t>
            </a:r>
            <a:r>
              <a:rPr lang="it-IT" dirty="0" err="1"/>
              <a:t>fixe</a:t>
            </a:r>
            <a:r>
              <a:rPr lang="it-IT" dirty="0"/>
              <a:t> et </a:t>
            </a:r>
            <a:r>
              <a:rPr lang="it-IT" dirty="0" err="1"/>
              <a:t>exonérée</a:t>
            </a:r>
            <a:r>
              <a:rPr lang="it-IT" dirty="0"/>
              <a:t> d’</a:t>
            </a:r>
            <a:r>
              <a:rPr lang="it-IT" dirty="0" err="1"/>
              <a:t>impôt</a:t>
            </a:r>
            <a:endParaRPr dirty="0"/>
          </a:p>
        </p:txBody>
      </p:sp>
      <p:sp>
        <p:nvSpPr>
          <p:cNvPr id="229" name="Google Shape;22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30" name="Google Shape;23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6"/>
          <p:cNvSpPr/>
          <p:nvPr/>
        </p:nvSpPr>
        <p:spPr>
          <a:xfrm>
            <a:off x="7707086" y="2133600"/>
            <a:ext cx="3643085" cy="3904342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6"/>
          <p:cNvSpPr txBox="1">
            <a:spLocks noGrp="1"/>
          </p:cNvSpPr>
          <p:nvPr>
            <p:ph type="title"/>
          </p:nvPr>
        </p:nvSpPr>
        <p:spPr>
          <a:xfrm>
            <a:off x="7881258" y="2648616"/>
            <a:ext cx="3352800" cy="1314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 dirty="0"/>
              <a:t>Le </a:t>
            </a:r>
            <a:r>
              <a:rPr lang="it-IT" sz="2800" dirty="0" err="1"/>
              <a:t>modèle</a:t>
            </a:r>
            <a:r>
              <a:rPr lang="it-IT" sz="2800" dirty="0"/>
              <a:t> </a:t>
            </a:r>
            <a:r>
              <a:rPr lang="it-IT" sz="2800" dirty="0" err="1"/>
              <a:t>suisse</a:t>
            </a:r>
            <a:r>
              <a:rPr lang="it-IT" sz="2800" dirty="0"/>
              <a:t> </a:t>
            </a:r>
            <a:r>
              <a:rPr lang="it-IT" sz="2800" dirty="0" err="1"/>
              <a:t>des</a:t>
            </a:r>
            <a:r>
              <a:rPr lang="it-IT" sz="2800" dirty="0"/>
              <a:t> 3 </a:t>
            </a:r>
            <a:r>
              <a:rPr lang="it-IT" sz="2800" dirty="0" err="1"/>
              <a:t>piliers</a:t>
            </a:r>
            <a:r>
              <a:rPr lang="it-IT" sz="2800" dirty="0"/>
              <a:t> a </a:t>
            </a:r>
            <a:r>
              <a:rPr lang="it-IT" sz="2800" dirty="0" err="1"/>
              <a:t>fait</a:t>
            </a:r>
            <a:r>
              <a:rPr lang="it-IT" sz="2800" dirty="0"/>
              <a:t> </a:t>
            </a:r>
            <a:r>
              <a:rPr lang="it-IT" sz="2800" dirty="0" err="1"/>
              <a:t>ses</a:t>
            </a:r>
            <a:r>
              <a:rPr lang="it-IT" sz="2800" dirty="0"/>
              <a:t> </a:t>
            </a:r>
            <a:r>
              <a:rPr lang="it-IT" sz="2800" dirty="0" err="1"/>
              <a:t>preuves</a:t>
            </a:r>
            <a:endParaRPr sz="2800" dirty="0"/>
          </a:p>
        </p:txBody>
      </p:sp>
      <p:sp>
        <p:nvSpPr>
          <p:cNvPr id="237" name="Google Shape;237;p6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3-Säulen-Modell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Google Shape;238;p6"/>
          <p:cNvSpPr txBox="1"/>
          <p:nvPr/>
        </p:nvSpPr>
        <p:spPr>
          <a:xfrm>
            <a:off x="7881258" y="4129980"/>
            <a:ext cx="3135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Une </a:t>
            </a:r>
            <a:r>
              <a:rPr lang="it-IT" sz="18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prévoyance</a:t>
            </a:r>
            <a:r>
              <a:rPr lang="it-IT" sz="18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18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vieillesse</a:t>
            </a:r>
            <a:r>
              <a:rPr lang="it-IT" sz="18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18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stable</a:t>
            </a:r>
            <a:r>
              <a:rPr lang="it-IT" sz="18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: un atout pour </a:t>
            </a:r>
            <a:r>
              <a:rPr lang="it-IT" sz="18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notre</a:t>
            </a:r>
            <a:r>
              <a:rPr lang="it-IT" sz="18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18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pays</a:t>
            </a:r>
            <a:r>
              <a:rPr lang="it-IT" sz="18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239" name="Google Shape;23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40" name="Google Shape;24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16</a:t>
            </a:fld>
            <a:endParaRPr/>
          </a:p>
        </p:txBody>
      </p:sp>
      <p:pic>
        <p:nvPicPr>
          <p:cNvPr id="241" name="Google Shape;24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980194"/>
            <a:ext cx="7010321" cy="5223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"/>
          <p:cNvSpPr txBox="1">
            <a:spLocks noGrp="1"/>
          </p:cNvSpPr>
          <p:nvPr>
            <p:ph type="ctrTitle"/>
          </p:nvPr>
        </p:nvSpPr>
        <p:spPr>
          <a:xfrm>
            <a:off x="838199" y="1407735"/>
            <a:ext cx="10392034" cy="1460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roxima Nova"/>
              <a:buNone/>
            </a:pPr>
            <a:r>
              <a:rPr lang="it-IT" sz="4400" b="1" dirty="0" err="1"/>
              <a:t>Pourquoi</a:t>
            </a:r>
            <a:r>
              <a:rPr lang="it-IT" sz="4400" b="1" dirty="0"/>
              <a:t> </a:t>
            </a:r>
            <a:r>
              <a:rPr lang="it-IT" sz="4400" b="1" dirty="0" err="1"/>
              <a:t>votons</a:t>
            </a:r>
            <a:r>
              <a:rPr lang="it-IT" sz="4400" b="1" dirty="0"/>
              <a:t>-nous sur ce bon </a:t>
            </a:r>
            <a:r>
              <a:rPr lang="it-IT" sz="4400" b="1" dirty="0" err="1"/>
              <a:t>compromis</a:t>
            </a:r>
            <a:r>
              <a:rPr lang="it-IT" sz="4400" b="1" dirty="0"/>
              <a:t>? </a:t>
            </a:r>
            <a:endParaRPr sz="4400" b="1" dirty="0"/>
          </a:p>
        </p:txBody>
      </p:sp>
      <p:sp>
        <p:nvSpPr>
          <p:cNvPr id="247" name="Google Shape;24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48" name="Google Shape;24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17</a:t>
            </a:fld>
            <a:endParaRPr/>
          </a:p>
        </p:txBody>
      </p:sp>
      <p:sp>
        <p:nvSpPr>
          <p:cNvPr id="249" name="Google Shape;249;p18"/>
          <p:cNvSpPr txBox="1">
            <a:spLocks noGrp="1"/>
          </p:cNvSpPr>
          <p:nvPr>
            <p:ph type="body" idx="1"/>
          </p:nvPr>
        </p:nvSpPr>
        <p:spPr>
          <a:xfrm>
            <a:off x="838199" y="927604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dirty="0" err="1">
                <a:ea typeface="Proxima Nova Extrabold"/>
                <a:sym typeface="Proxima Nova Extrabold"/>
              </a:rPr>
              <a:t>Votation</a:t>
            </a:r>
            <a:r>
              <a:rPr lang="it-IT" b="1" dirty="0">
                <a:ea typeface="Proxima Nova Extrabold"/>
                <a:sym typeface="Proxima Nova Extrabold"/>
              </a:rPr>
              <a:t> </a:t>
            </a:r>
            <a:r>
              <a:rPr lang="it-IT" b="1" dirty="0" err="1">
                <a:ea typeface="Proxima Nova Extrabold"/>
                <a:sym typeface="Proxima Nova Extrabold"/>
              </a:rPr>
              <a:t>fédérale</a:t>
            </a:r>
            <a:r>
              <a:rPr lang="it-IT" b="1" dirty="0">
                <a:ea typeface="Proxima Nova Extrabold"/>
                <a:sym typeface="Proxima Nova Extrabold"/>
              </a:rPr>
              <a:t> le 22 </a:t>
            </a:r>
            <a:r>
              <a:rPr lang="it-IT" b="1" dirty="0" err="1">
                <a:ea typeface="Proxima Nova Extrabold"/>
                <a:sym typeface="Proxima Nova Extrabold"/>
              </a:rPr>
              <a:t>septembre</a:t>
            </a:r>
            <a:r>
              <a:rPr lang="it-IT" b="1" dirty="0">
                <a:ea typeface="Proxima Nova Extrabold"/>
                <a:sym typeface="Proxima Nova Extrabold"/>
              </a:rPr>
              <a:t> 2024</a:t>
            </a:r>
            <a:endParaRPr b="1" dirty="0">
              <a:ea typeface="Proxima Nova Extrabold"/>
              <a:sym typeface="Proxima Nova Extrabold"/>
            </a:endParaRPr>
          </a:p>
        </p:txBody>
      </p:sp>
      <p:pic>
        <p:nvPicPr>
          <p:cNvPr id="250" name="Google Shape;25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9344" y="3075735"/>
            <a:ext cx="2204164" cy="2854661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8"/>
          <p:cNvSpPr txBox="1"/>
          <p:nvPr/>
        </p:nvSpPr>
        <p:spPr>
          <a:xfrm>
            <a:off x="3334129" y="3088361"/>
            <a:ext cx="8019671" cy="2845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référendum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syndicats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a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abouti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 </a:t>
            </a:r>
            <a:endParaRPr sz="2000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Ils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empêchent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une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solution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équitable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pour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personnes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travaillant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et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femmes</a:t>
            </a:r>
            <a:r>
              <a:rPr lang="it-IT" sz="2000" u="none" strike="noStrike" cap="none" dirty="0">
                <a:solidFill>
                  <a:srgbClr val="000000"/>
                </a:solidFill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sz="2000" u="none" strike="noStrike" cap="none" dirty="0">
              <a:solidFill>
                <a:srgbClr val="0C0C0C"/>
              </a:solidFill>
              <a:highlight>
                <a:schemeClr val="lt1"/>
              </a:highlight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Ils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veulent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affaiblir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la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prévoyance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professionnelle</a:t>
            </a:r>
            <a:r>
              <a:rPr lang="it-IT" sz="2000" u="none" strike="noStrike" cap="none" dirty="0">
                <a:solidFill>
                  <a:srgbClr val="000000"/>
                </a:solidFill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Ils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mettent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sciemment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en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danger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le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système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des</a:t>
            </a:r>
            <a:r>
              <a:rPr lang="it-IT" sz="2000" dirty="0">
                <a:highlight>
                  <a:schemeClr val="lt1"/>
                </a:highlight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3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piliers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suisse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9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roxima Nova"/>
              <a:buNone/>
            </a:pPr>
            <a:r>
              <a:rPr lang="it-IT" dirty="0">
                <a:solidFill>
                  <a:schemeClr val="dk1"/>
                </a:solidFill>
              </a:rPr>
              <a:t>5</a:t>
            </a:r>
            <a:r>
              <a:rPr lang="it-IT" sz="4000" dirty="0">
                <a:solidFill>
                  <a:schemeClr val="dk1"/>
                </a:solidFill>
              </a:rPr>
              <a:t>. </a:t>
            </a:r>
            <a:r>
              <a:rPr lang="it-IT" sz="4000" dirty="0" err="1">
                <a:solidFill>
                  <a:schemeClr val="dk1"/>
                </a:solidFill>
              </a:rPr>
              <a:t>Fausse</a:t>
            </a:r>
            <a:r>
              <a:rPr lang="it-IT" sz="4000" dirty="0">
                <a:solidFill>
                  <a:schemeClr val="dk1"/>
                </a:solidFill>
              </a:rPr>
              <a:t> prop</a:t>
            </a:r>
            <a:r>
              <a:rPr lang="it-IT" dirty="0">
                <a:solidFill>
                  <a:schemeClr val="dk1"/>
                </a:solidFill>
              </a:rPr>
              <a:t>agande </a:t>
            </a:r>
            <a:r>
              <a:rPr lang="it-IT" dirty="0" err="1">
                <a:solidFill>
                  <a:schemeClr val="dk1"/>
                </a:solidFill>
              </a:rPr>
              <a:t>des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opposants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257" name="Google Shape;25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>
                <a:solidFill>
                  <a:srgbClr val="757070"/>
                </a:solidFill>
              </a:rPr>
              <a:t>Oui à la réforme de la LPP</a:t>
            </a:r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18</a:t>
            </a:fld>
            <a:endParaRPr/>
          </a:p>
        </p:txBody>
      </p:sp>
      <p:sp>
        <p:nvSpPr>
          <p:cNvPr id="259" name="Google Shape;259;p19"/>
          <p:cNvSpPr txBox="1"/>
          <p:nvPr/>
        </p:nvSpPr>
        <p:spPr>
          <a:xfrm>
            <a:off x="872175" y="2046125"/>
            <a:ext cx="10385100" cy="3688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La propagande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des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syndicats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met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en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garde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contre une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baisse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des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rentes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 </a:t>
            </a:r>
            <a:endParaRPr sz="2200" dirty="0">
              <a:solidFill>
                <a:schemeClr val="dk1"/>
              </a:solidFill>
              <a:latin typeface="Arial" panose="020B060402020202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Faux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retraités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ne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sont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pas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concernés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par le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projet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!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  <a:ea typeface="Noto Sans Symbols"/>
                <a:cs typeface="Noto Sans Symbols"/>
                <a:sym typeface="Noto Sans Symbols"/>
              </a:rPr>
              <a:t> 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La grande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majorité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des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salariés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ne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sont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pas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concernés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par la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baisse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du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taux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de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conversion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, car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leurs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caisses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de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pension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ont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déjà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procédé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à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l'adaptation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</a:t>
            </a:r>
            <a:endParaRPr sz="2200" dirty="0">
              <a:solidFill>
                <a:schemeClr val="dk1"/>
              </a:solidFill>
              <a:latin typeface="Arial" panose="020B060402020202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dk1"/>
              </a:solidFill>
              <a:latin typeface="Arial" panose="020B0604020202020204" pitchFamily="34" charset="0"/>
              <a:ea typeface="Noto Sans Symbols"/>
              <a:cs typeface="Noto Sans Symbols"/>
              <a:sym typeface="Noto Sans Symbol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syndicats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prétendent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que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bas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salaires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sont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négativement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touchés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 </a:t>
            </a:r>
            <a:endParaRPr sz="2200" dirty="0">
              <a:solidFill>
                <a:schemeClr val="dk1"/>
              </a:solidFill>
              <a:latin typeface="Arial" panose="020B060402020202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Faux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travailleurs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à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temps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partiel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et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bas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salaires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reçoivent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davantage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de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rentes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LPP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grâce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à la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réforme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 De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nombreuses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 femmes en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particulier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, en </a:t>
            </a:r>
            <a:r>
              <a:rPr lang="it-IT" sz="2200" dirty="0" err="1">
                <a:solidFill>
                  <a:schemeClr val="dk1"/>
                </a:solidFill>
                <a:latin typeface="Arial" panose="020B0604020202020204" pitchFamily="34" charset="0"/>
              </a:rPr>
              <a:t>profiteront</a:t>
            </a:r>
            <a:r>
              <a:rPr lang="it-IT" sz="2200" dirty="0">
                <a:solidFill>
                  <a:schemeClr val="dk1"/>
                </a:solidFill>
                <a:latin typeface="Arial" panose="020B0604020202020204" pitchFamily="34" charset="0"/>
              </a:rPr>
              <a:t>.</a:t>
            </a:r>
            <a:endParaRPr sz="2200" dirty="0">
              <a:solidFill>
                <a:schemeClr val="dk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6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faits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parlent</a:t>
            </a:r>
            <a:r>
              <a:rPr lang="it-IT" dirty="0">
                <a:highlight>
                  <a:schemeClr val="lt1"/>
                </a:highlight>
              </a:rPr>
              <a:t> pour un OUI:</a:t>
            </a:r>
            <a:endParaRPr dirty="0">
              <a:highlight>
                <a:schemeClr val="lt1"/>
              </a:highlight>
            </a:endParaRPr>
          </a:p>
        </p:txBody>
      </p:sp>
      <p:sp>
        <p:nvSpPr>
          <p:cNvPr id="265" name="Google Shape;265;p26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19</a:t>
            </a:fld>
            <a:endParaRPr/>
          </a:p>
        </p:txBody>
      </p:sp>
      <p:sp>
        <p:nvSpPr>
          <p:cNvPr id="266" name="Google Shape;266;p26"/>
          <p:cNvSpPr txBox="1">
            <a:spLocks noGrp="1"/>
          </p:cNvSpPr>
          <p:nvPr>
            <p:ph type="body" idx="1"/>
          </p:nvPr>
        </p:nvSpPr>
        <p:spPr>
          <a:xfrm>
            <a:off x="975360" y="2266099"/>
            <a:ext cx="10207589" cy="4229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 dirty="0">
                <a:highlight>
                  <a:schemeClr val="lt1"/>
                </a:highlight>
              </a:rPr>
              <a:t>La </a:t>
            </a:r>
            <a:r>
              <a:rPr lang="it-IT" dirty="0" err="1">
                <a:highlight>
                  <a:schemeClr val="lt1"/>
                </a:highlight>
              </a:rPr>
              <a:t>réforme</a:t>
            </a:r>
            <a:r>
              <a:rPr lang="it-IT" dirty="0">
                <a:highlight>
                  <a:schemeClr val="lt1"/>
                </a:highlight>
              </a:rPr>
              <a:t> de la LPP </a:t>
            </a:r>
            <a:r>
              <a:rPr lang="it-IT" dirty="0" err="1">
                <a:highlight>
                  <a:schemeClr val="lt1"/>
                </a:highlight>
              </a:rPr>
              <a:t>améliore</a:t>
            </a:r>
            <a:r>
              <a:rPr lang="it-IT" dirty="0">
                <a:highlight>
                  <a:schemeClr val="lt1"/>
                </a:highlight>
              </a:rPr>
              <a:t>:</a:t>
            </a:r>
            <a:endParaRPr dirty="0">
              <a:highlight>
                <a:schemeClr val="lt1"/>
              </a:highlight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rentes</a:t>
            </a:r>
            <a:r>
              <a:rPr lang="it-IT" dirty="0">
                <a:highlight>
                  <a:schemeClr val="lt1"/>
                </a:highlight>
              </a:rPr>
              <a:t> (pour </a:t>
            </a: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temps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partiels</a:t>
            </a:r>
            <a:r>
              <a:rPr lang="it-IT" dirty="0">
                <a:highlight>
                  <a:schemeClr val="lt1"/>
                </a:highlight>
              </a:rPr>
              <a:t>, </a:t>
            </a: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personnes</a:t>
            </a:r>
            <a:r>
              <a:rPr lang="it-IT" dirty="0">
                <a:highlight>
                  <a:schemeClr val="lt1"/>
                </a:highlight>
              </a:rPr>
              <a:t> à </a:t>
            </a:r>
            <a:r>
              <a:rPr lang="it-IT" dirty="0" err="1">
                <a:highlight>
                  <a:schemeClr val="lt1"/>
                </a:highlight>
              </a:rPr>
              <a:t>emplois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multiples</a:t>
            </a:r>
            <a:r>
              <a:rPr lang="it-IT" dirty="0">
                <a:highlight>
                  <a:schemeClr val="lt1"/>
                </a:highlight>
              </a:rPr>
              <a:t> et </a:t>
            </a:r>
            <a:r>
              <a:rPr lang="it-IT" dirty="0" err="1">
                <a:highlight>
                  <a:schemeClr val="lt1"/>
                </a:highlight>
              </a:rPr>
              <a:t>bas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salaires</a:t>
            </a:r>
            <a:r>
              <a:rPr lang="it-IT" dirty="0">
                <a:highlight>
                  <a:schemeClr val="lt1"/>
                </a:highlight>
              </a:rPr>
              <a:t>, en </a:t>
            </a:r>
            <a:r>
              <a:rPr lang="it-IT" dirty="0" err="1">
                <a:highlight>
                  <a:schemeClr val="lt1"/>
                </a:highlight>
              </a:rPr>
              <a:t>particulier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femmes)</a:t>
            </a:r>
            <a:endParaRPr dirty="0">
              <a:highlight>
                <a:schemeClr val="lt1"/>
              </a:highlight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dirty="0">
                <a:highlight>
                  <a:schemeClr val="lt1"/>
                </a:highlight>
              </a:rPr>
              <a:t>l’</a:t>
            </a:r>
            <a:r>
              <a:rPr lang="it-IT" dirty="0" err="1">
                <a:highlight>
                  <a:schemeClr val="lt1"/>
                </a:highlight>
              </a:rPr>
              <a:t>équité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entre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génération</a:t>
            </a:r>
            <a:r>
              <a:rPr lang="it-IT" dirty="0">
                <a:highlight>
                  <a:schemeClr val="lt1"/>
                </a:highlight>
              </a:rPr>
              <a:t> (</a:t>
            </a:r>
            <a:r>
              <a:rPr lang="it-IT" dirty="0" err="1">
                <a:highlight>
                  <a:schemeClr val="lt1"/>
                </a:highlight>
              </a:rPr>
              <a:t>grâce</a:t>
            </a:r>
            <a:r>
              <a:rPr lang="it-IT" dirty="0">
                <a:highlight>
                  <a:schemeClr val="lt1"/>
                </a:highlight>
              </a:rPr>
              <a:t> à </a:t>
            </a:r>
            <a:r>
              <a:rPr lang="it-IT" dirty="0" err="1">
                <a:highlight>
                  <a:schemeClr val="lt1"/>
                </a:highlight>
              </a:rPr>
              <a:t>moins</a:t>
            </a:r>
            <a:r>
              <a:rPr lang="it-IT" dirty="0">
                <a:highlight>
                  <a:schemeClr val="lt1"/>
                </a:highlight>
              </a:rPr>
              <a:t> de </a:t>
            </a:r>
            <a:r>
              <a:rPr lang="it-IT" dirty="0" err="1">
                <a:highlight>
                  <a:schemeClr val="lt1"/>
                </a:highlight>
              </a:rPr>
              <a:t>répartition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dans</a:t>
            </a:r>
            <a:r>
              <a:rPr lang="it-IT" dirty="0">
                <a:highlight>
                  <a:schemeClr val="lt1"/>
                </a:highlight>
              </a:rPr>
              <a:t> la LPP)</a:t>
            </a:r>
            <a:endParaRPr dirty="0">
              <a:highlight>
                <a:schemeClr val="lt1"/>
              </a:highlight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dirty="0">
                <a:highlight>
                  <a:schemeClr val="lt1"/>
                </a:highlight>
              </a:rPr>
              <a:t>la </a:t>
            </a:r>
            <a:r>
              <a:rPr lang="it-IT" dirty="0" err="1">
                <a:highlight>
                  <a:schemeClr val="lt1"/>
                </a:highlight>
              </a:rPr>
              <a:t>sécurité</a:t>
            </a:r>
            <a:r>
              <a:rPr lang="it-IT" dirty="0">
                <a:highlight>
                  <a:schemeClr val="lt1"/>
                </a:highlight>
              </a:rPr>
              <a:t> (</a:t>
            </a:r>
            <a:r>
              <a:rPr lang="it-IT" dirty="0" err="1">
                <a:highlight>
                  <a:schemeClr val="lt1"/>
                </a:highlight>
              </a:rPr>
              <a:t>grâce</a:t>
            </a:r>
            <a:r>
              <a:rPr lang="it-IT" dirty="0">
                <a:highlight>
                  <a:schemeClr val="lt1"/>
                </a:highlight>
              </a:rPr>
              <a:t> un </a:t>
            </a:r>
            <a:r>
              <a:rPr lang="it-IT" dirty="0" err="1">
                <a:highlight>
                  <a:schemeClr val="lt1"/>
                </a:highlight>
              </a:rPr>
              <a:t>système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des</a:t>
            </a:r>
            <a:r>
              <a:rPr lang="it-IT" dirty="0">
                <a:highlight>
                  <a:schemeClr val="lt1"/>
                </a:highlight>
              </a:rPr>
              <a:t> 3 </a:t>
            </a:r>
            <a:r>
              <a:rPr lang="it-IT" dirty="0" err="1">
                <a:highlight>
                  <a:schemeClr val="lt1"/>
                </a:highlight>
              </a:rPr>
              <a:t>piliers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stable</a:t>
            </a:r>
            <a:r>
              <a:rPr lang="it-IT" dirty="0">
                <a:highlight>
                  <a:schemeClr val="lt1"/>
                </a:highlight>
              </a:rPr>
              <a:t>)</a:t>
            </a:r>
            <a:endParaRPr dirty="0">
              <a:highlight>
                <a:schemeClr val="lt1"/>
              </a:highlight>
            </a:endParaRPr>
          </a:p>
        </p:txBody>
      </p:sp>
      <p:sp>
        <p:nvSpPr>
          <p:cNvPr id="267" name="Google Shape;26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>
                <a:solidFill>
                  <a:srgbClr val="757070"/>
                </a:solidFill>
              </a:rPr>
              <a:t>Oui à la réforme de la LPP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09" name="Google Shape;109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</a:t>
            </a:fld>
            <a:endParaRPr/>
          </a:p>
        </p:txBody>
      </p:sp>
      <p:sp>
        <p:nvSpPr>
          <p:cNvPr id="110" name="Google Shape;110;p2"/>
          <p:cNvSpPr txBox="1">
            <a:spLocks noGrp="1"/>
          </p:cNvSpPr>
          <p:nvPr>
            <p:ph type="ctrTitle"/>
          </p:nvPr>
        </p:nvSpPr>
        <p:spPr>
          <a:xfrm>
            <a:off x="5040292" y="2032000"/>
            <a:ext cx="5958633" cy="1708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xima Nova"/>
              <a:buNone/>
            </a:pPr>
            <a:r>
              <a:rPr lang="it-IT" sz="3600" dirty="0"/>
              <a:t>La LPP </a:t>
            </a:r>
            <a:r>
              <a:rPr lang="it-IT" sz="3600" dirty="0" err="1"/>
              <a:t>correspond</a:t>
            </a:r>
            <a:r>
              <a:rPr lang="it-IT" sz="3600" dirty="0"/>
              <a:t> </a:t>
            </a:r>
            <a:r>
              <a:rPr lang="it-IT" sz="3600" dirty="0" err="1"/>
              <a:t>aux</a:t>
            </a:r>
            <a:r>
              <a:rPr lang="it-IT" sz="3600" dirty="0"/>
              <a:t> standards de 200</a:t>
            </a:r>
            <a:r>
              <a:rPr lang="it-IT" sz="3600" dirty="0">
                <a:solidFill>
                  <a:schemeClr val="dk1"/>
                </a:solidFill>
              </a:rPr>
              <a:t>4</a:t>
            </a:r>
            <a:br>
              <a:rPr lang="it-IT" sz="3600" dirty="0">
                <a:solidFill>
                  <a:schemeClr val="dk1"/>
                </a:solidFill>
              </a:rPr>
            </a:br>
            <a:r>
              <a:rPr lang="it-IT" sz="3600" dirty="0">
                <a:solidFill>
                  <a:schemeClr val="dk1"/>
                </a:solidFill>
                <a:sym typeface="Proxima Nova"/>
              </a:rPr>
              <a:t>(1</a:t>
            </a:r>
            <a:r>
              <a:rPr lang="it-IT" sz="3600" baseline="30000" dirty="0"/>
              <a:t>ère</a:t>
            </a:r>
            <a:r>
              <a:rPr lang="it-IT" sz="3600" dirty="0"/>
              <a:t> </a:t>
            </a:r>
            <a:r>
              <a:rPr lang="it-IT" sz="3600" dirty="0" err="1"/>
              <a:t>révision</a:t>
            </a:r>
            <a:r>
              <a:rPr lang="it-IT" sz="3600" dirty="0"/>
              <a:t> de la LPP</a:t>
            </a:r>
            <a:r>
              <a:rPr lang="it-IT" sz="3600" dirty="0">
                <a:solidFill>
                  <a:schemeClr val="dk1"/>
                </a:solidFill>
                <a:sym typeface="Proxima Nova"/>
              </a:rPr>
              <a:t>)</a:t>
            </a:r>
            <a:endParaRPr dirty="0"/>
          </a:p>
        </p:txBody>
      </p:sp>
      <p:pic>
        <p:nvPicPr>
          <p:cNvPr id="111" name="Google Shape;111;p2" descr="Nokia 6630 Specs, review, opinions, comparis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87741" y="1569971"/>
            <a:ext cx="1996918" cy="3423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Pourquoi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la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réforme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de la LPP est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essentielle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</a:t>
            </a:r>
            <a:endParaRPr b="1" dirty="0">
              <a:latin typeface="Arial" panose="020B0604020202020204" pitchFamily="34" charset="0"/>
              <a:ea typeface="Proxima Nova Extrabold"/>
              <a:cs typeface="Arial" panose="020B0604020202020204" pitchFamily="34" charset="0"/>
              <a:sym typeface="Proxima Nova Extrabold"/>
            </a:endParaRPr>
          </a:p>
        </p:txBody>
      </p:sp>
      <p:sp>
        <p:nvSpPr>
          <p:cNvPr id="273" name="Google Shape;273;p14"/>
          <p:cNvSpPr txBox="1">
            <a:spLocks noGrp="1"/>
          </p:cNvSpPr>
          <p:nvPr>
            <p:ph type="body" idx="3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dirty="0" err="1">
                <a:solidFill>
                  <a:srgbClr val="000000"/>
                </a:solidFill>
              </a:rPr>
              <a:t>L’espérance</a:t>
            </a:r>
            <a:r>
              <a:rPr lang="it-IT" dirty="0">
                <a:solidFill>
                  <a:srgbClr val="000000"/>
                </a:solidFill>
              </a:rPr>
              <a:t> de vie a </a:t>
            </a:r>
            <a:r>
              <a:rPr lang="it-IT" dirty="0" err="1">
                <a:solidFill>
                  <a:srgbClr val="000000"/>
                </a:solidFill>
              </a:rPr>
              <a:t>augmenté</a:t>
            </a:r>
            <a:r>
              <a:rPr lang="it-IT" dirty="0">
                <a:solidFill>
                  <a:srgbClr val="000000"/>
                </a:solidFill>
              </a:rPr>
              <a:t>. </a:t>
            </a:r>
            <a:r>
              <a:rPr lang="it-IT" dirty="0" err="1">
                <a:solidFill>
                  <a:srgbClr val="000000"/>
                </a:solidFill>
              </a:rPr>
              <a:t>Les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taux</a:t>
            </a:r>
            <a:r>
              <a:rPr lang="it-IT" dirty="0">
                <a:solidFill>
                  <a:srgbClr val="000000"/>
                </a:solidFill>
              </a:rPr>
              <a:t> d'</a:t>
            </a:r>
            <a:r>
              <a:rPr lang="it-IT" dirty="0" err="1">
                <a:solidFill>
                  <a:srgbClr val="000000"/>
                </a:solidFill>
              </a:rPr>
              <a:t>intérêt</a:t>
            </a:r>
            <a:r>
              <a:rPr lang="it-IT" dirty="0">
                <a:solidFill>
                  <a:srgbClr val="000000"/>
                </a:solidFill>
              </a:rPr>
              <a:t> et </a:t>
            </a:r>
            <a:r>
              <a:rPr lang="it-IT" dirty="0" err="1">
                <a:solidFill>
                  <a:srgbClr val="000000"/>
                </a:solidFill>
              </a:rPr>
              <a:t>les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rendements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des</a:t>
            </a:r>
            <a:r>
              <a:rPr lang="it-IT" dirty="0">
                <a:solidFill>
                  <a:srgbClr val="000000"/>
                </a:solidFill>
              </a:rPr>
              <a:t> placements </a:t>
            </a:r>
            <a:r>
              <a:rPr lang="it-IT" dirty="0" err="1">
                <a:solidFill>
                  <a:srgbClr val="000000"/>
                </a:solidFill>
              </a:rPr>
              <a:t>ont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baissé</a:t>
            </a:r>
            <a:r>
              <a:rPr lang="it-IT" dirty="0">
                <a:solidFill>
                  <a:srgbClr val="000000"/>
                </a:solidFill>
              </a:rPr>
              <a:t>.</a:t>
            </a:r>
            <a:br>
              <a:rPr lang="it-IT" u="none" strike="noStrike" cap="none" dirty="0">
                <a:solidFill>
                  <a:srgbClr val="000000"/>
                </a:solidFill>
              </a:rPr>
            </a:br>
            <a:endParaRPr u="none" strike="noStrike" cap="none" dirty="0">
              <a:solidFill>
                <a:srgbClr val="000000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dirty="0">
                <a:solidFill>
                  <a:srgbClr val="000000"/>
                </a:solidFill>
              </a:rPr>
              <a:t>Plus d’</a:t>
            </a:r>
            <a:r>
              <a:rPr lang="it-IT" dirty="0" err="1">
                <a:solidFill>
                  <a:srgbClr val="000000"/>
                </a:solidFill>
              </a:rPr>
              <a:t>équité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entre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génération</a:t>
            </a:r>
            <a:r>
              <a:rPr lang="it-IT" dirty="0">
                <a:solidFill>
                  <a:srgbClr val="000000"/>
                </a:solidFill>
              </a:rPr>
              <a:t> (</a:t>
            </a:r>
            <a:r>
              <a:rPr lang="it-IT" dirty="0" err="1">
                <a:solidFill>
                  <a:srgbClr val="000000"/>
                </a:solidFill>
              </a:rPr>
              <a:t>réduction</a:t>
            </a:r>
            <a:r>
              <a:rPr lang="it-IT" dirty="0">
                <a:solidFill>
                  <a:srgbClr val="000000"/>
                </a:solidFill>
              </a:rPr>
              <a:t> de la </a:t>
            </a:r>
            <a:r>
              <a:rPr lang="it-IT" dirty="0" err="1">
                <a:solidFill>
                  <a:srgbClr val="000000"/>
                </a:solidFill>
              </a:rPr>
              <a:t>redistribution</a:t>
            </a:r>
            <a:r>
              <a:rPr lang="it-IT" dirty="0">
                <a:solidFill>
                  <a:srgbClr val="000000"/>
                </a:solidFill>
              </a:rPr>
              <a:t>) et </a:t>
            </a:r>
            <a:r>
              <a:rPr lang="it-IT" dirty="0" err="1">
                <a:solidFill>
                  <a:srgbClr val="000000"/>
                </a:solidFill>
              </a:rPr>
              <a:t>améliorations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des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rentes</a:t>
            </a:r>
            <a:r>
              <a:rPr lang="it-IT" dirty="0">
                <a:solidFill>
                  <a:srgbClr val="000000"/>
                </a:solidFill>
              </a:rPr>
              <a:t> (</a:t>
            </a:r>
            <a:r>
              <a:rPr lang="it-IT" dirty="0" err="1">
                <a:solidFill>
                  <a:srgbClr val="000000"/>
                </a:solidFill>
              </a:rPr>
              <a:t>temps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partiels</a:t>
            </a:r>
            <a:r>
              <a:rPr lang="it-IT" dirty="0">
                <a:solidFill>
                  <a:srgbClr val="000000"/>
                </a:solidFill>
              </a:rPr>
              <a:t>, femmes et </a:t>
            </a:r>
            <a:r>
              <a:rPr lang="it-IT" dirty="0" err="1">
                <a:solidFill>
                  <a:srgbClr val="000000"/>
                </a:solidFill>
              </a:rPr>
              <a:t>travailleurs</a:t>
            </a:r>
            <a:r>
              <a:rPr lang="it-IT" dirty="0">
                <a:solidFill>
                  <a:srgbClr val="000000"/>
                </a:solidFill>
              </a:rPr>
              <a:t> 50+).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None/>
            </a:pPr>
            <a:endParaRPr u="none" strike="noStrike" cap="none" dirty="0">
              <a:solidFill>
                <a:srgbClr val="000000"/>
              </a:solidFill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dirty="0" err="1">
                <a:solidFill>
                  <a:srgbClr val="000000"/>
                </a:solidFill>
              </a:rPr>
              <a:t>Compensation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généreuse</a:t>
            </a:r>
            <a:r>
              <a:rPr lang="it-IT" dirty="0">
                <a:solidFill>
                  <a:srgbClr val="000000"/>
                </a:solidFill>
              </a:rPr>
              <a:t> pour la </a:t>
            </a:r>
            <a:r>
              <a:rPr lang="it-IT" dirty="0" err="1">
                <a:solidFill>
                  <a:srgbClr val="000000"/>
                </a:solidFill>
              </a:rPr>
              <a:t>génération</a:t>
            </a:r>
            <a:r>
              <a:rPr lang="it-IT" dirty="0">
                <a:solidFill>
                  <a:srgbClr val="000000"/>
                </a:solidFill>
              </a:rPr>
              <a:t> de </a:t>
            </a:r>
            <a:r>
              <a:rPr lang="it-IT" dirty="0" err="1">
                <a:solidFill>
                  <a:srgbClr val="000000"/>
                </a:solidFill>
              </a:rPr>
              <a:t>transition</a:t>
            </a:r>
            <a:r>
              <a:rPr lang="it-IT" dirty="0">
                <a:solidFill>
                  <a:srgbClr val="000000"/>
                </a:solidFill>
              </a:rPr>
              <a:t>.</a:t>
            </a:r>
            <a:endParaRPr dirty="0"/>
          </a:p>
          <a:p>
            <a:pPr marL="4953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endParaRPr u="none" strike="noStrike" cap="none" dirty="0">
              <a:solidFill>
                <a:srgbClr val="000000"/>
              </a:solidFill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dirty="0" err="1">
                <a:solidFill>
                  <a:srgbClr val="000000"/>
                </a:solidFill>
              </a:rPr>
              <a:t>Les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rentes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sont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garanties</a:t>
            </a:r>
            <a:r>
              <a:rPr lang="it-IT" u="none" strike="noStrike" cap="none" dirty="0">
                <a:solidFill>
                  <a:srgbClr val="000000"/>
                </a:solidFill>
                <a:sym typeface="Proxima Nova"/>
              </a:rPr>
              <a:t>.</a:t>
            </a:r>
            <a:r>
              <a:rPr lang="it-IT" dirty="0">
                <a:solidFill>
                  <a:srgbClr val="000000"/>
                </a:solidFill>
              </a:rPr>
              <a:t> </a:t>
            </a:r>
            <a:br>
              <a:rPr lang="it-IT" dirty="0">
                <a:solidFill>
                  <a:srgbClr val="000000"/>
                </a:solidFill>
              </a:rPr>
            </a:br>
            <a:r>
              <a:rPr lang="it-IT" dirty="0">
                <a:solidFill>
                  <a:srgbClr val="000000"/>
                </a:solidFill>
              </a:rPr>
              <a:t>Pour </a:t>
            </a:r>
            <a:r>
              <a:rPr lang="it-IT" dirty="0" err="1">
                <a:solidFill>
                  <a:srgbClr val="000000"/>
                </a:solidFill>
              </a:rPr>
              <a:t>les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jeunes</a:t>
            </a:r>
            <a:r>
              <a:rPr lang="it-IT" u="none" strike="noStrike" cap="none" dirty="0">
                <a:solidFill>
                  <a:srgbClr val="000000"/>
                </a:solidFill>
              </a:rPr>
              <a:t> &amp; plus </a:t>
            </a:r>
            <a:r>
              <a:rPr lang="it-IT" u="none" strike="noStrike" cap="none" dirty="0" err="1">
                <a:solidFill>
                  <a:srgbClr val="000000"/>
                </a:solidFill>
              </a:rPr>
              <a:t>âgés</a:t>
            </a:r>
            <a:r>
              <a:rPr lang="it-IT" dirty="0"/>
              <a:t>. Pour </a:t>
            </a: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bas</a:t>
            </a:r>
            <a:r>
              <a:rPr lang="it-IT" dirty="0"/>
              <a:t> </a:t>
            </a:r>
            <a:r>
              <a:rPr lang="it-IT" dirty="0" err="1"/>
              <a:t>salaires</a:t>
            </a:r>
            <a:r>
              <a:rPr lang="it-IT" dirty="0"/>
              <a:t>. Pour la classe </a:t>
            </a:r>
            <a:r>
              <a:rPr lang="it-IT" dirty="0" err="1"/>
              <a:t>moyenne</a:t>
            </a:r>
            <a:r>
              <a:rPr lang="it-IT" dirty="0"/>
              <a:t>.</a:t>
            </a:r>
            <a:endParaRPr dirty="0"/>
          </a:p>
        </p:txBody>
      </p:sp>
      <p:sp>
        <p:nvSpPr>
          <p:cNvPr id="274" name="Google Shape;27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75" name="Google Shape;27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20</a:t>
            </a:fld>
            <a:endParaRPr/>
          </a:p>
        </p:txBody>
      </p:sp>
      <p:sp>
        <p:nvSpPr>
          <p:cNvPr id="276" name="Google Shape;276;p14"/>
          <p:cNvSpPr/>
          <p:nvPr/>
        </p:nvSpPr>
        <p:spPr>
          <a:xfrm>
            <a:off x="870856" y="1482787"/>
            <a:ext cx="4114800" cy="3974584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4"/>
          <p:cNvSpPr txBox="1"/>
          <p:nvPr/>
        </p:nvSpPr>
        <p:spPr>
          <a:xfrm>
            <a:off x="1064064" y="1714561"/>
            <a:ext cx="37700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Arial"/>
              <a:buNone/>
            </a:pPr>
            <a:r>
              <a:rPr lang="it-IT" sz="4000" b="1" u="none" strike="noStrike" cap="none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Win-Win-Win</a:t>
            </a:r>
            <a:endParaRPr sz="4000" b="1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278" name="Google Shape;278;p14"/>
          <p:cNvSpPr txBox="1"/>
          <p:nvPr/>
        </p:nvSpPr>
        <p:spPr>
          <a:xfrm>
            <a:off x="1157041" y="2650308"/>
            <a:ext cx="3584134" cy="2423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positif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pour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femmes,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et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bas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salaires</a:t>
            </a:r>
            <a:endParaRPr sz="2000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positif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pour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travailleurs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50+</a:t>
            </a:r>
            <a:endParaRPr sz="2000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positif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pour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rgbClr val="0C0C0C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jeunes</a:t>
            </a:r>
            <a:endParaRPr sz="2000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7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 dirty="0"/>
              <a:t>6. Large </a:t>
            </a:r>
            <a:r>
              <a:rPr lang="it-IT" sz="2800" dirty="0" err="1"/>
              <a:t>alliance</a:t>
            </a:r>
            <a:r>
              <a:rPr lang="it-IT" sz="2800" dirty="0"/>
              <a:t> pour le </a:t>
            </a:r>
            <a:r>
              <a:rPr lang="it-IT" sz="2800" dirty="0" err="1"/>
              <a:t>compromis</a:t>
            </a:r>
            <a:r>
              <a:rPr lang="it-IT" sz="2800" dirty="0"/>
              <a:t> LPP</a:t>
            </a:r>
            <a:endParaRPr sz="2800" dirty="0"/>
          </a:p>
        </p:txBody>
      </p:sp>
      <p:sp>
        <p:nvSpPr>
          <p:cNvPr id="284" name="Google Shape;28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85" name="Google Shape;28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21</a:t>
            </a:fld>
            <a:endParaRPr/>
          </a:p>
        </p:txBody>
      </p:sp>
      <p:pic>
        <p:nvPicPr>
          <p:cNvPr id="286" name="Google Shape;286;p17" descr="Home | Schweizerischer Pensionskassenverband ASI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48027" y="3210467"/>
            <a:ext cx="1046561" cy="571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7582" y="3051482"/>
            <a:ext cx="1968601" cy="67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7" descr="Ein Bild, das Text, Schrift, Logo, Grafiken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57397" y="4412872"/>
            <a:ext cx="1700119" cy="32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7" descr="Ein Bild, das Grafiken, Design enthält.&#10;&#10;Automatisch generierte Beschreibu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74485" y="4204367"/>
            <a:ext cx="2263149" cy="59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7" descr="Ein Bild, das Text, Schrift, Quittung, weiß enthält.&#10;&#10;Automatisch generierte Beschreibu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727582" y="5464048"/>
            <a:ext cx="2263149" cy="39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7" descr="Ein Bild, das Grafiken, Grafikdesign, Screenshot, Schrift enthält.&#10;&#10;Automatisch generierte Beschreibu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273612" y="4497695"/>
            <a:ext cx="1965245" cy="38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7" descr="Ein Bild, das Text, Schrift, Grafiken, Logo enthält.&#10;&#10;Automatisch generierte Beschreibu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94588" y="5405889"/>
            <a:ext cx="2039112" cy="597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319982" y="5097647"/>
            <a:ext cx="1807458" cy="87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82582" y="1835314"/>
            <a:ext cx="1488323" cy="112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919588" y="2257889"/>
            <a:ext cx="2039100" cy="28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364375" y="2053479"/>
            <a:ext cx="1818725" cy="727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1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552164" y="1835323"/>
            <a:ext cx="1408121" cy="92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9554925" y="1721312"/>
            <a:ext cx="1433980" cy="135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38200" y="3287214"/>
            <a:ext cx="1807475" cy="652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269625" y="2826687"/>
            <a:ext cx="1339050" cy="133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8960275" y="3276375"/>
            <a:ext cx="2160770" cy="70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40225"/>
            <a:ext cx="11887201" cy="5635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2"/>
          <p:cNvSpPr txBox="1">
            <a:spLocks noGrp="1"/>
          </p:cNvSpPr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</a:pPr>
            <a:r>
              <a:rPr lang="it-IT" dirty="0">
                <a:solidFill>
                  <a:schemeClr val="lt1"/>
                </a:solidFill>
              </a:rPr>
              <a:t>Un grand merci!</a:t>
            </a:r>
            <a:endParaRPr dirty="0">
              <a:solidFill>
                <a:schemeClr val="l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148605-7D2F-2474-ED3D-BEAA1C4C50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50"/>
          <a:stretch/>
        </p:blipFill>
        <p:spPr>
          <a:xfrm>
            <a:off x="4235450" y="3126259"/>
            <a:ext cx="3721100" cy="12927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3"/>
          <p:cNvPicPr preferRelativeResize="0"/>
          <p:nvPr/>
        </p:nvPicPr>
        <p:blipFill rotWithShape="1">
          <a:blip r:embed="rId3">
            <a:alphaModFix/>
          </a:blip>
          <a:srcRect l="-118"/>
          <a:stretch/>
        </p:blipFill>
        <p:spPr>
          <a:xfrm>
            <a:off x="-14434" y="0"/>
            <a:ext cx="122064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 txBox="1">
            <a:spLocks noGrp="1"/>
          </p:cNvSpPr>
          <p:nvPr>
            <p:ph type="ctrTitle"/>
          </p:nvPr>
        </p:nvSpPr>
        <p:spPr>
          <a:xfrm>
            <a:off x="6678000" y="1483360"/>
            <a:ext cx="4908754" cy="389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roxima Nova"/>
              <a:buNone/>
            </a:pPr>
            <a:r>
              <a:rPr lang="it-IT" sz="3200" dirty="0">
                <a:solidFill>
                  <a:schemeClr val="dk1"/>
                </a:solidFill>
              </a:rPr>
              <a:t>… </a:t>
            </a:r>
            <a:r>
              <a:rPr lang="it-IT" sz="3200" dirty="0">
                <a:ea typeface="Arial"/>
                <a:cs typeface="Arial"/>
                <a:sym typeface="Arial"/>
              </a:rPr>
              <a:t>mais la </a:t>
            </a:r>
            <a:r>
              <a:rPr lang="it-IT" sz="3200" dirty="0" err="1">
                <a:ea typeface="Arial"/>
                <a:cs typeface="Arial"/>
                <a:sym typeface="Arial"/>
              </a:rPr>
              <a:t>société</a:t>
            </a:r>
            <a:r>
              <a:rPr lang="it-IT" sz="3200" dirty="0">
                <a:ea typeface="Arial"/>
                <a:cs typeface="Arial"/>
                <a:sym typeface="Arial"/>
              </a:rPr>
              <a:t> et le </a:t>
            </a:r>
            <a:r>
              <a:rPr lang="it-IT" sz="3200" dirty="0" err="1">
                <a:ea typeface="Arial"/>
                <a:cs typeface="Arial"/>
                <a:sym typeface="Arial"/>
              </a:rPr>
              <a:t>marché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du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travail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ont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considérablement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évolué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au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cours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des</a:t>
            </a:r>
            <a:endParaRPr sz="3200" dirty="0"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3200" dirty="0">
                <a:ea typeface="Arial"/>
                <a:cs typeface="Arial"/>
                <a:sym typeface="Arial"/>
              </a:rPr>
              <a:t>20 </a:t>
            </a:r>
            <a:r>
              <a:rPr lang="it-IT" sz="3200" dirty="0" err="1">
                <a:ea typeface="Arial"/>
                <a:cs typeface="Arial"/>
                <a:sym typeface="Arial"/>
              </a:rPr>
              <a:t>dernières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années</a:t>
            </a:r>
            <a:r>
              <a:rPr lang="it-IT" sz="3200" dirty="0">
                <a:ea typeface="Arial"/>
                <a:cs typeface="Arial"/>
                <a:sym typeface="Arial"/>
              </a:rPr>
              <a:t>.</a:t>
            </a:r>
            <a:endParaRPr sz="3200" dirty="0"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200" dirty="0"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roxima Nova"/>
              <a:buNone/>
            </a:pPr>
            <a:r>
              <a:rPr lang="it-IT" sz="3200" dirty="0">
                <a:ea typeface="Arial"/>
                <a:cs typeface="Arial"/>
                <a:sym typeface="Arial"/>
              </a:rPr>
              <a:t>Il </a:t>
            </a:r>
            <a:r>
              <a:rPr lang="it-IT" sz="3200" dirty="0" err="1">
                <a:ea typeface="Arial"/>
                <a:cs typeface="Arial"/>
                <a:sym typeface="Arial"/>
              </a:rPr>
              <a:t>faut</a:t>
            </a:r>
            <a:r>
              <a:rPr lang="it-IT" sz="3200" dirty="0"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ea typeface="Arial"/>
                <a:cs typeface="Arial"/>
                <a:sym typeface="Arial"/>
              </a:rPr>
              <a:t>adapter</a:t>
            </a:r>
            <a:r>
              <a:rPr lang="it-IT" sz="3200" dirty="0">
                <a:ea typeface="Arial"/>
                <a:cs typeface="Arial"/>
                <a:sym typeface="Arial"/>
              </a:rPr>
              <a:t> la LPP à son </a:t>
            </a:r>
            <a:r>
              <a:rPr lang="it-IT" sz="3200" dirty="0" err="1">
                <a:ea typeface="Arial"/>
                <a:cs typeface="Arial"/>
                <a:sym typeface="Arial"/>
              </a:rPr>
              <a:t>temps</a:t>
            </a:r>
            <a:r>
              <a:rPr lang="it-IT" sz="3200" dirty="0">
                <a:ea typeface="Arial"/>
                <a:cs typeface="Arial"/>
                <a:sym typeface="Arial"/>
              </a:rPr>
              <a:t> !</a:t>
            </a:r>
            <a:r>
              <a:rPr lang="it-IT" sz="32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 err="1"/>
              <a:t>Contenu</a:t>
            </a:r>
            <a:endParaRPr dirty="0"/>
          </a:p>
        </p:txBody>
      </p:sp>
      <p:sp>
        <p:nvSpPr>
          <p:cNvPr id="123" name="Google Shape;123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dirty="0" err="1"/>
              <a:t>Les</a:t>
            </a:r>
            <a:r>
              <a:rPr lang="it-IT" dirty="0"/>
              <a:t> </a:t>
            </a:r>
            <a:r>
              <a:rPr lang="it-IT" dirty="0" err="1"/>
              <a:t>défis</a:t>
            </a:r>
            <a:r>
              <a:rPr lang="it-IT" dirty="0"/>
              <a:t> de la </a:t>
            </a:r>
            <a:r>
              <a:rPr lang="it-IT" dirty="0" err="1"/>
              <a:t>prévoyance</a:t>
            </a:r>
            <a:r>
              <a:rPr lang="it-IT" dirty="0"/>
              <a:t> </a:t>
            </a:r>
            <a:r>
              <a:rPr lang="it-IT" dirty="0" err="1"/>
              <a:t>vieillesse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dirty="0"/>
              <a:t>La </a:t>
            </a:r>
            <a:r>
              <a:rPr lang="it-IT" dirty="0" err="1"/>
              <a:t>réforme</a:t>
            </a:r>
            <a:r>
              <a:rPr lang="it-IT" dirty="0"/>
              <a:t> de la LPP: un b</a:t>
            </a:r>
            <a:r>
              <a:rPr lang="it-IT" dirty="0">
                <a:highlight>
                  <a:schemeClr val="lt1"/>
                </a:highlight>
              </a:rPr>
              <a:t>on </a:t>
            </a:r>
            <a:r>
              <a:rPr lang="it-IT" dirty="0" err="1">
                <a:highlight>
                  <a:schemeClr val="lt1"/>
                </a:highlight>
              </a:rPr>
              <a:t>compromis</a:t>
            </a:r>
            <a:endParaRPr dirty="0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dirty="0" err="1">
                <a:highlight>
                  <a:schemeClr val="lt1"/>
                </a:highlight>
              </a:rPr>
              <a:t>Faits</a:t>
            </a:r>
            <a:r>
              <a:rPr lang="it-IT" dirty="0">
                <a:highlight>
                  <a:schemeClr val="lt1"/>
                </a:highlight>
              </a:rPr>
              <a:t> et </a:t>
            </a:r>
            <a:r>
              <a:rPr lang="it-IT" dirty="0" err="1">
                <a:highlight>
                  <a:schemeClr val="lt1"/>
                </a:highlight>
              </a:rPr>
              <a:t>chiffres</a:t>
            </a:r>
            <a:r>
              <a:rPr lang="it-IT" dirty="0">
                <a:highlight>
                  <a:schemeClr val="lt1"/>
                </a:highlight>
              </a:rPr>
              <a:t> en </a:t>
            </a:r>
            <a:r>
              <a:rPr lang="it-IT" dirty="0" err="1">
                <a:highlight>
                  <a:schemeClr val="lt1"/>
                </a:highlight>
              </a:rPr>
              <a:t>faveur</a:t>
            </a:r>
            <a:r>
              <a:rPr lang="it-IT" dirty="0">
                <a:highlight>
                  <a:schemeClr val="lt1"/>
                </a:highlight>
              </a:rPr>
              <a:t> de la </a:t>
            </a:r>
            <a:r>
              <a:rPr lang="it-IT" dirty="0" err="1">
                <a:highlight>
                  <a:schemeClr val="lt1"/>
                </a:highlight>
              </a:rPr>
              <a:t>réforme</a:t>
            </a:r>
            <a:endParaRPr dirty="0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Proxima Nova"/>
              <a:buAutoNum type="arabicPeriod"/>
            </a:pPr>
            <a:r>
              <a:rPr lang="it-IT" dirty="0">
                <a:highlight>
                  <a:schemeClr val="lt1"/>
                </a:highlight>
              </a:rPr>
              <a:t>Le </a:t>
            </a:r>
            <a:r>
              <a:rPr lang="it-IT" dirty="0" err="1">
                <a:highlight>
                  <a:schemeClr val="lt1"/>
                </a:highlight>
              </a:rPr>
              <a:t>modèle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suisse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des</a:t>
            </a:r>
            <a:r>
              <a:rPr lang="it-IT" dirty="0">
                <a:highlight>
                  <a:schemeClr val="lt1"/>
                </a:highlight>
              </a:rPr>
              <a:t> 3 </a:t>
            </a:r>
            <a:r>
              <a:rPr lang="it-IT" dirty="0" err="1">
                <a:highlight>
                  <a:schemeClr val="lt1"/>
                </a:highlight>
              </a:rPr>
              <a:t>piliers</a:t>
            </a:r>
            <a:r>
              <a:rPr lang="it-IT" dirty="0">
                <a:highlight>
                  <a:schemeClr val="lt1"/>
                </a:highlight>
              </a:rPr>
              <a:t> a </a:t>
            </a:r>
            <a:r>
              <a:rPr lang="it-IT" dirty="0" err="1">
                <a:highlight>
                  <a:schemeClr val="lt1"/>
                </a:highlight>
              </a:rPr>
              <a:t>fait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preuves</a:t>
            </a:r>
            <a:endParaRPr dirty="0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Proxima Nova"/>
              <a:buAutoNum type="arabicPeriod"/>
            </a:pPr>
            <a:r>
              <a:rPr lang="it-IT" dirty="0" err="1">
                <a:highlight>
                  <a:schemeClr val="lt1"/>
                </a:highlight>
              </a:rPr>
              <a:t>Fausse</a:t>
            </a:r>
            <a:r>
              <a:rPr lang="it-IT" dirty="0">
                <a:highlight>
                  <a:schemeClr val="lt1"/>
                </a:highlight>
              </a:rPr>
              <a:t> propagande </a:t>
            </a:r>
            <a:r>
              <a:rPr lang="it-IT" dirty="0" err="1">
                <a:highlight>
                  <a:schemeClr val="lt1"/>
                </a:highlight>
              </a:rPr>
              <a:t>des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opposants</a:t>
            </a:r>
            <a:endParaRPr dirty="0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dirty="0">
                <a:highlight>
                  <a:schemeClr val="lt1"/>
                </a:highlight>
              </a:rPr>
              <a:t>Large </a:t>
            </a:r>
            <a:r>
              <a:rPr lang="it-IT" dirty="0" err="1">
                <a:highlight>
                  <a:schemeClr val="lt1"/>
                </a:highlight>
              </a:rPr>
              <a:t>alliance</a:t>
            </a:r>
            <a:r>
              <a:rPr lang="it-IT" dirty="0">
                <a:highlight>
                  <a:schemeClr val="lt1"/>
                </a:highlight>
              </a:rPr>
              <a:t> pour le </a:t>
            </a:r>
            <a:r>
              <a:rPr lang="it-IT" dirty="0" err="1">
                <a:highlight>
                  <a:schemeClr val="lt1"/>
                </a:highlight>
              </a:rPr>
              <a:t>compromis</a:t>
            </a:r>
            <a:r>
              <a:rPr lang="it-IT" dirty="0">
                <a:highlight>
                  <a:schemeClr val="lt1"/>
                </a:highlight>
              </a:rPr>
              <a:t> LPP</a:t>
            </a:r>
            <a:endParaRPr dirty="0">
              <a:highlight>
                <a:schemeClr val="lt1"/>
              </a:highlight>
            </a:endParaRPr>
          </a:p>
        </p:txBody>
      </p:sp>
      <p:sp>
        <p:nvSpPr>
          <p:cNvPr id="124" name="Google Shape;124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25" name="Google Shape;125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b="1" dirty="0">
                <a:solidFill>
                  <a:schemeClr val="lt1"/>
                </a:solidFill>
              </a:rPr>
              <a:t>1. </a:t>
            </a:r>
            <a:r>
              <a:rPr lang="it-IT" b="1" dirty="0" err="1">
                <a:solidFill>
                  <a:schemeClr val="lt1"/>
                </a:solidFill>
              </a:rPr>
              <a:t>Les</a:t>
            </a:r>
            <a:r>
              <a:rPr lang="it-IT" b="1" dirty="0">
                <a:solidFill>
                  <a:schemeClr val="lt1"/>
                </a:solidFill>
              </a:rPr>
              <a:t> </a:t>
            </a:r>
            <a:r>
              <a:rPr lang="it-IT" b="1" dirty="0" err="1">
                <a:solidFill>
                  <a:schemeClr val="lt1"/>
                </a:solidFill>
              </a:rPr>
              <a:t>défis</a:t>
            </a:r>
            <a:r>
              <a:rPr lang="it-IT" b="1" dirty="0">
                <a:solidFill>
                  <a:schemeClr val="lt1"/>
                </a:solidFill>
              </a:rPr>
              <a:t> de la </a:t>
            </a:r>
            <a:endParaRPr b="1" dirty="0"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b="1" dirty="0" err="1">
                <a:solidFill>
                  <a:schemeClr val="lt1"/>
                </a:solidFill>
              </a:rPr>
              <a:t>prévoyance</a:t>
            </a:r>
            <a:r>
              <a:rPr lang="it-IT" b="1" dirty="0">
                <a:solidFill>
                  <a:schemeClr val="lt1"/>
                </a:solidFill>
              </a:rPr>
              <a:t> </a:t>
            </a:r>
            <a:r>
              <a:rPr lang="it-IT" b="1" dirty="0" err="1">
                <a:solidFill>
                  <a:schemeClr val="lt1"/>
                </a:solidFill>
              </a:rPr>
              <a:t>vieillesse</a:t>
            </a:r>
            <a:endParaRPr b="1" dirty="0">
              <a:solidFill>
                <a:schemeClr val="lt1"/>
              </a:solidFill>
            </a:endParaRPr>
          </a:p>
        </p:txBody>
      </p:sp>
      <p:sp>
        <p:nvSpPr>
          <p:cNvPr id="131" name="Google Shape;13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r="-468"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Les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défis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de la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prévoyance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vieillesse</a:t>
            </a:r>
            <a:endParaRPr b="1" dirty="0">
              <a:latin typeface="Arial" panose="020B0604020202020204" pitchFamily="34" charset="0"/>
              <a:ea typeface="Proxima Nova Extrabold"/>
              <a:cs typeface="Arial" panose="020B0604020202020204" pitchFamily="34" charset="0"/>
              <a:sym typeface="Proxima Nova Extrabold"/>
            </a:endParaRPr>
          </a:p>
        </p:txBody>
      </p:sp>
      <p:sp>
        <p:nvSpPr>
          <p:cNvPr id="139" name="Google Shape;139;p8"/>
          <p:cNvSpPr txBox="1">
            <a:spLocks noGrp="1"/>
          </p:cNvSpPr>
          <p:nvPr>
            <p:ph type="body" idx="3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it-IT" dirty="0" err="1">
                <a:solidFill>
                  <a:schemeClr val="dk1"/>
                </a:solidFill>
              </a:rPr>
              <a:t>Lacunes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dans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les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rentes</a:t>
            </a:r>
            <a:r>
              <a:rPr lang="it-IT" dirty="0">
                <a:solidFill>
                  <a:schemeClr val="dk1"/>
                </a:solidFill>
              </a:rPr>
              <a:t> pour </a:t>
            </a:r>
            <a:r>
              <a:rPr lang="it-IT" dirty="0" err="1">
                <a:solidFill>
                  <a:schemeClr val="dk1"/>
                </a:solidFill>
              </a:rPr>
              <a:t>les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personnes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travaillant</a:t>
            </a:r>
            <a:r>
              <a:rPr lang="it-IT" dirty="0">
                <a:solidFill>
                  <a:schemeClr val="dk1"/>
                </a:solidFill>
              </a:rPr>
              <a:t> à </a:t>
            </a:r>
            <a:r>
              <a:rPr lang="it-IT" dirty="0" err="1">
                <a:solidFill>
                  <a:schemeClr val="dk1"/>
                </a:solidFill>
              </a:rPr>
              <a:t>temps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partiel</a:t>
            </a:r>
            <a:r>
              <a:rPr lang="it-IT" dirty="0">
                <a:solidFill>
                  <a:schemeClr val="dk1"/>
                </a:solidFill>
              </a:rPr>
              <a:t>. </a:t>
            </a:r>
            <a:r>
              <a:rPr lang="it-IT" dirty="0" err="1">
                <a:solidFill>
                  <a:schemeClr val="dk1"/>
                </a:solidFill>
              </a:rPr>
              <a:t>Beaucoup</a:t>
            </a:r>
            <a:r>
              <a:rPr lang="it-IT" dirty="0">
                <a:solidFill>
                  <a:schemeClr val="dk1"/>
                </a:solidFill>
              </a:rPr>
              <a:t> ne </a:t>
            </a:r>
            <a:r>
              <a:rPr lang="it-IT" dirty="0" err="1">
                <a:solidFill>
                  <a:schemeClr val="dk1"/>
                </a:solidFill>
              </a:rPr>
              <a:t>reçoivent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pas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ou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peu</a:t>
            </a:r>
            <a:r>
              <a:rPr lang="it-IT" dirty="0">
                <a:solidFill>
                  <a:schemeClr val="dk1"/>
                </a:solidFill>
              </a:rPr>
              <a:t> de </a:t>
            </a:r>
            <a:r>
              <a:rPr lang="it-IT" dirty="0" err="1">
                <a:solidFill>
                  <a:schemeClr val="dk1"/>
                </a:solidFill>
              </a:rPr>
              <a:t>rente</a:t>
            </a:r>
            <a:r>
              <a:rPr lang="it-IT" dirty="0">
                <a:solidFill>
                  <a:schemeClr val="dk1"/>
                </a:solidFill>
              </a:rPr>
              <a:t> LPP. Cela concerne </a:t>
            </a:r>
            <a:r>
              <a:rPr lang="it-IT" dirty="0" err="1">
                <a:solidFill>
                  <a:schemeClr val="dk1"/>
                </a:solidFill>
              </a:rPr>
              <a:t>surtout</a:t>
            </a:r>
            <a:r>
              <a:rPr lang="it-IT" dirty="0">
                <a:solidFill>
                  <a:schemeClr val="dk1"/>
                </a:solidFill>
              </a:rPr>
              <a:t> </a:t>
            </a:r>
            <a:r>
              <a:rPr lang="it-IT" dirty="0" err="1">
                <a:solidFill>
                  <a:schemeClr val="dk1"/>
                </a:solidFill>
              </a:rPr>
              <a:t>les</a:t>
            </a:r>
            <a:r>
              <a:rPr lang="it-IT" dirty="0">
                <a:solidFill>
                  <a:schemeClr val="dk1"/>
                </a:solidFill>
              </a:rPr>
              <a:t> femmes.</a:t>
            </a:r>
            <a:endParaRPr dirty="0">
              <a:solidFill>
                <a:schemeClr val="dk1"/>
              </a:solidFill>
            </a:endParaRPr>
          </a:p>
          <a:p>
            <a:pPr marL="4953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342900" marR="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Cotisations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LPP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élevées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personnes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 plus de 50 ans est un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désavantage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elles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 le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marché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</a:t>
            </a:r>
            <a:r>
              <a:rPr lang="it-IT" sz="19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9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travail</a:t>
            </a:r>
            <a:endParaRPr sz="19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</a:endParaRPr>
          </a:p>
          <a:p>
            <a:pPr marL="342900" marR="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dirty="0" err="1">
                <a:solidFill>
                  <a:srgbClr val="000000"/>
                </a:solidFill>
              </a:rPr>
              <a:t>Augmentation</a:t>
            </a:r>
            <a:r>
              <a:rPr lang="it-IT" dirty="0">
                <a:solidFill>
                  <a:srgbClr val="000000"/>
                </a:solidFill>
              </a:rPr>
              <a:t> de </a:t>
            </a:r>
            <a:r>
              <a:rPr lang="it-IT" dirty="0" err="1">
                <a:solidFill>
                  <a:srgbClr val="000000"/>
                </a:solidFill>
              </a:rPr>
              <a:t>l’espérance</a:t>
            </a:r>
            <a:r>
              <a:rPr lang="it-IT" dirty="0">
                <a:solidFill>
                  <a:srgbClr val="000000"/>
                </a:solidFill>
              </a:rPr>
              <a:t> de vie, la </a:t>
            </a:r>
            <a:r>
              <a:rPr lang="it-IT" dirty="0" err="1">
                <a:solidFill>
                  <a:srgbClr val="000000"/>
                </a:solidFill>
              </a:rPr>
              <a:t>charge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retombe</a:t>
            </a:r>
            <a:r>
              <a:rPr lang="it-IT" dirty="0">
                <a:solidFill>
                  <a:srgbClr val="000000"/>
                </a:solidFill>
              </a:rPr>
              <a:t> sur </a:t>
            </a:r>
            <a:r>
              <a:rPr lang="it-IT" dirty="0" err="1">
                <a:solidFill>
                  <a:srgbClr val="000000"/>
                </a:solidFill>
              </a:rPr>
              <a:t>les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personnes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actives</a:t>
            </a:r>
            <a:r>
              <a:rPr lang="it-IT" dirty="0">
                <a:solidFill>
                  <a:srgbClr val="000000"/>
                </a:solidFill>
              </a:rPr>
              <a:t>. Nous </a:t>
            </a:r>
            <a:r>
              <a:rPr lang="it-IT" dirty="0" err="1">
                <a:solidFill>
                  <a:srgbClr val="000000"/>
                </a:solidFill>
              </a:rPr>
              <a:t>vivons</a:t>
            </a:r>
            <a:r>
              <a:rPr lang="it-IT" dirty="0">
                <a:solidFill>
                  <a:srgbClr val="000000"/>
                </a:solidFill>
              </a:rPr>
              <a:t> plus </a:t>
            </a:r>
            <a:r>
              <a:rPr lang="it-IT" dirty="0" err="1">
                <a:solidFill>
                  <a:srgbClr val="000000"/>
                </a:solidFill>
              </a:rPr>
              <a:t>longtemps</a:t>
            </a:r>
            <a:r>
              <a:rPr lang="it-IT" dirty="0">
                <a:solidFill>
                  <a:srgbClr val="000000"/>
                </a:solidFill>
              </a:rPr>
              <a:t> - le capital </a:t>
            </a:r>
            <a:r>
              <a:rPr lang="it-IT" dirty="0" err="1">
                <a:solidFill>
                  <a:srgbClr val="000000"/>
                </a:solidFill>
              </a:rPr>
              <a:t>épargné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doit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couvrir</a:t>
            </a:r>
            <a:r>
              <a:rPr lang="it-IT" dirty="0">
                <a:solidFill>
                  <a:srgbClr val="000000"/>
                </a:solidFill>
              </a:rPr>
              <a:t> une plus longue </a:t>
            </a:r>
            <a:r>
              <a:rPr lang="it-IT" dirty="0" err="1">
                <a:solidFill>
                  <a:srgbClr val="000000"/>
                </a:solidFill>
              </a:rPr>
              <a:t>période</a:t>
            </a:r>
            <a:r>
              <a:rPr lang="it-IT" dirty="0">
                <a:solidFill>
                  <a:srgbClr val="000000"/>
                </a:solidFill>
              </a:rPr>
              <a:t>. </a:t>
            </a:r>
            <a:r>
              <a:rPr lang="it-IT" dirty="0" err="1">
                <a:solidFill>
                  <a:srgbClr val="000000"/>
                </a:solidFill>
              </a:rPr>
              <a:t>Aujourd’hui</a:t>
            </a:r>
            <a:r>
              <a:rPr lang="it-IT" dirty="0">
                <a:solidFill>
                  <a:srgbClr val="000000"/>
                </a:solidFill>
              </a:rPr>
              <a:t>, une </a:t>
            </a:r>
            <a:r>
              <a:rPr lang="it-IT" dirty="0" err="1">
                <a:solidFill>
                  <a:srgbClr val="000000"/>
                </a:solidFill>
              </a:rPr>
              <a:t>partie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des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revenus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des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personnes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actives</a:t>
            </a:r>
            <a:r>
              <a:rPr lang="it-IT" dirty="0">
                <a:solidFill>
                  <a:srgbClr val="000000"/>
                </a:solidFill>
              </a:rPr>
              <a:t> est </a:t>
            </a:r>
            <a:r>
              <a:rPr lang="it-IT" dirty="0" err="1">
                <a:solidFill>
                  <a:srgbClr val="000000"/>
                </a:solidFill>
              </a:rPr>
              <a:t>utilisée</a:t>
            </a:r>
            <a:r>
              <a:rPr lang="it-IT" dirty="0">
                <a:solidFill>
                  <a:srgbClr val="000000"/>
                </a:solidFill>
              </a:rPr>
              <a:t> pour </a:t>
            </a:r>
            <a:r>
              <a:rPr lang="it-IT" dirty="0" err="1">
                <a:solidFill>
                  <a:srgbClr val="000000"/>
                </a:solidFill>
              </a:rPr>
              <a:t>payer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les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rentes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actuelles</a:t>
            </a:r>
            <a:r>
              <a:rPr lang="it-IT" dirty="0">
                <a:solidFill>
                  <a:srgbClr val="000000"/>
                </a:solidFill>
              </a:rPr>
              <a:t>.</a:t>
            </a:r>
            <a:endParaRPr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140" name="Google Shape;140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41" name="Google Shape;141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 descr="Immagine che contiene persona, erba, aria aperta, vestiti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48" name="Google Shape;14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7</a:t>
            </a:fld>
            <a:endParaRPr/>
          </a:p>
        </p:txBody>
      </p:sp>
      <p:sp>
        <p:nvSpPr>
          <p:cNvPr id="149" name="Google Shape;149;p9"/>
          <p:cNvSpPr txBox="1">
            <a:spLocks noGrp="1"/>
          </p:cNvSpPr>
          <p:nvPr>
            <p:ph type="ctrTitle"/>
          </p:nvPr>
        </p:nvSpPr>
        <p:spPr>
          <a:xfrm>
            <a:off x="609600" y="2127421"/>
            <a:ext cx="10972800" cy="26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5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La </a:t>
            </a:r>
            <a:r>
              <a:rPr lang="it-IT" sz="5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réforme</a:t>
            </a:r>
            <a:r>
              <a:rPr lang="it-IT" sz="5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de la LPP est </a:t>
            </a:r>
            <a:r>
              <a:rPr lang="it-IT" sz="5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juste</a:t>
            </a:r>
            <a:endParaRPr sz="540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</a:pPr>
            <a:r>
              <a:rPr lang="it-IT" sz="5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et </a:t>
            </a:r>
            <a:r>
              <a:rPr lang="it-IT" sz="5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renforce</a:t>
            </a:r>
            <a:r>
              <a:rPr lang="it-IT" sz="5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la </a:t>
            </a:r>
            <a:r>
              <a:rPr lang="it-IT" sz="5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prévoyance</a:t>
            </a:r>
            <a:r>
              <a:rPr lang="it-IT" sz="5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it-IT" sz="5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dans</a:t>
            </a:r>
            <a:r>
              <a:rPr lang="it-IT" sz="5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son ensemble.</a:t>
            </a:r>
            <a:endParaRPr sz="540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b="1" dirty="0"/>
              <a:t>2. </a:t>
            </a:r>
            <a:r>
              <a:rPr lang="it-IT" sz="3600" b="1" dirty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lang="it-IT" sz="3600" b="1" dirty="0" err="1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réforme</a:t>
            </a:r>
            <a:r>
              <a:rPr lang="it-IT" sz="3600" b="1" dirty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 de la LPP : un bon </a:t>
            </a:r>
            <a:r>
              <a:rPr lang="it-IT" sz="3600" b="1" dirty="0" err="1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compromis</a:t>
            </a:r>
            <a:endParaRPr b="1" dirty="0"/>
          </a:p>
        </p:txBody>
      </p:sp>
      <p:sp>
        <p:nvSpPr>
          <p:cNvPr id="155" name="Google Shape;15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56" name="Google Shape;15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8</a:t>
            </a:fld>
            <a:endParaRPr/>
          </a:p>
        </p:txBody>
      </p:sp>
      <p:sp>
        <p:nvSpPr>
          <p:cNvPr id="157" name="Google Shape;15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69900" marR="0" lvl="0" indent="-4572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it-IT" sz="2200" dirty="0" err="1">
                <a:solidFill>
                  <a:schemeClr val="dk1"/>
                </a:solidFill>
              </a:rPr>
              <a:t>Amélioration</a:t>
            </a:r>
            <a:r>
              <a:rPr lang="it-IT" sz="2200" dirty="0">
                <a:solidFill>
                  <a:schemeClr val="dk1"/>
                </a:solidFill>
              </a:rPr>
              <a:t> de la </a:t>
            </a:r>
            <a:r>
              <a:rPr lang="it-IT" sz="2200" dirty="0" err="1">
                <a:solidFill>
                  <a:schemeClr val="dk1"/>
                </a:solidFill>
              </a:rPr>
              <a:t>prévo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yance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pour 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les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personnes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travaillant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à 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temps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partiel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et pour de </a:t>
            </a:r>
            <a:r>
              <a:rPr lang="it-IT" sz="2200" dirty="0" err="1">
                <a:solidFill>
                  <a:schemeClr val="dk1"/>
                </a:solidFill>
                <a:highlight>
                  <a:schemeClr val="lt1"/>
                </a:highlight>
              </a:rPr>
              <a:t>nombreuses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 femmes: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c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ombler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lacunes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de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rente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pour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bas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salaires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et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salaires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moyens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endParaRPr lang="it-IT" sz="2200" dirty="0">
              <a:highlight>
                <a:schemeClr val="lt1"/>
              </a:highlight>
            </a:endParaRPr>
          </a:p>
          <a:p>
            <a:pPr marL="469900" marR="0" lvl="0" indent="-4572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Meilleures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chances pour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55+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: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grâce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à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des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cotisations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moins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élevées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,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travailleurs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de plus de 55 ans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ont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de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meilleures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chances sur le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marché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du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travail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.</a:t>
            </a:r>
            <a:endParaRPr sz="2200" dirty="0">
              <a:solidFill>
                <a:schemeClr val="dk1"/>
              </a:solidFill>
            </a:endParaRPr>
          </a:p>
          <a:p>
            <a:pPr marL="457200" marR="0" lvl="0" indent="-4445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Poppins"/>
              <a:buAutoNum type="arabicPeriod"/>
            </a:pPr>
            <a:r>
              <a:rPr lang="it-IT" sz="2200" dirty="0" err="1">
                <a:solidFill>
                  <a:schemeClr val="dk1"/>
                </a:solidFill>
              </a:rPr>
              <a:t>Stabilisation</a:t>
            </a:r>
            <a:r>
              <a:rPr lang="it-IT" sz="2200" dirty="0">
                <a:solidFill>
                  <a:schemeClr val="dk1"/>
                </a:solidFill>
              </a:rPr>
              <a:t> de la </a:t>
            </a:r>
            <a:r>
              <a:rPr lang="it-IT" sz="2200" dirty="0" err="1">
                <a:solidFill>
                  <a:schemeClr val="dk1"/>
                </a:solidFill>
              </a:rPr>
              <a:t>prévoyance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professionnelle</a:t>
            </a:r>
            <a:r>
              <a:rPr lang="it-IT" sz="2200" dirty="0">
                <a:solidFill>
                  <a:schemeClr val="dk1"/>
                </a:solidFill>
              </a:rPr>
              <a:t>: </a:t>
            </a:r>
            <a:r>
              <a:rPr lang="it-IT" sz="2200" dirty="0" err="1">
                <a:solidFill>
                  <a:schemeClr val="dk1"/>
                </a:solidFill>
              </a:rPr>
              <a:t>l’adaptation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du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taux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conversion</a:t>
            </a:r>
            <a:r>
              <a:rPr lang="it-IT" sz="2200" dirty="0">
                <a:solidFill>
                  <a:schemeClr val="dk1"/>
                </a:solidFill>
              </a:rPr>
              <a:t> à 6,0% </a:t>
            </a:r>
            <a:r>
              <a:rPr lang="it-IT" sz="2200" dirty="0" err="1">
                <a:solidFill>
                  <a:schemeClr val="dk1"/>
                </a:solidFill>
              </a:rPr>
              <a:t>permet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limiter</a:t>
            </a:r>
            <a:r>
              <a:rPr lang="it-IT" sz="2200" dirty="0">
                <a:solidFill>
                  <a:schemeClr val="dk1"/>
                </a:solidFill>
              </a:rPr>
              <a:t> le </a:t>
            </a:r>
            <a:r>
              <a:rPr lang="it-IT" sz="2200" dirty="0" err="1">
                <a:solidFill>
                  <a:schemeClr val="dk1"/>
                </a:solidFill>
              </a:rPr>
              <a:t>financement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rentes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actuelles</a:t>
            </a:r>
            <a:r>
              <a:rPr lang="it-IT" sz="2200" dirty="0">
                <a:solidFill>
                  <a:schemeClr val="dk1"/>
                </a:solidFill>
              </a:rPr>
              <a:t> par </a:t>
            </a:r>
            <a:r>
              <a:rPr lang="it-IT" sz="2200" dirty="0" err="1">
                <a:solidFill>
                  <a:schemeClr val="dk1"/>
                </a:solidFill>
              </a:rPr>
              <a:t>les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personnes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actives</a:t>
            </a:r>
            <a:r>
              <a:rPr lang="it-IT" sz="2200" dirty="0">
                <a:solidFill>
                  <a:schemeClr val="dk1"/>
                </a:solidFill>
              </a:rPr>
              <a:t> et </a:t>
            </a:r>
            <a:r>
              <a:rPr lang="it-IT" sz="2200" dirty="0" err="1">
                <a:solidFill>
                  <a:schemeClr val="dk1"/>
                </a:solidFill>
              </a:rPr>
              <a:t>renforce</a:t>
            </a:r>
            <a:r>
              <a:rPr lang="it-IT" sz="2200" dirty="0">
                <a:solidFill>
                  <a:schemeClr val="dk1"/>
                </a:solidFill>
              </a:rPr>
              <a:t> la </a:t>
            </a:r>
            <a:r>
              <a:rPr lang="it-IT" sz="2200" dirty="0" err="1">
                <a:solidFill>
                  <a:schemeClr val="dk1"/>
                </a:solidFill>
              </a:rPr>
              <a:t>stabilité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du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système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des</a:t>
            </a:r>
            <a:r>
              <a:rPr lang="it-IT" sz="2200" dirty="0">
                <a:solidFill>
                  <a:schemeClr val="dk1"/>
                </a:solidFill>
              </a:rPr>
              <a:t> 3 </a:t>
            </a:r>
            <a:r>
              <a:rPr lang="it-IT" sz="2200" dirty="0" err="1">
                <a:solidFill>
                  <a:schemeClr val="dk1"/>
                </a:solidFill>
              </a:rPr>
              <a:t>piliers</a:t>
            </a:r>
            <a:r>
              <a:rPr lang="it-IT" sz="2200" dirty="0">
                <a:solidFill>
                  <a:schemeClr val="dk1"/>
                </a:solidFill>
              </a:rPr>
              <a:t>. </a:t>
            </a:r>
            <a:endParaRPr sz="2200" dirty="0">
              <a:solidFill>
                <a:schemeClr val="dk1"/>
              </a:solidFill>
            </a:endParaRPr>
          </a:p>
          <a:p>
            <a:pPr marL="457200" marR="0" lvl="0" indent="-4445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Poppins"/>
              <a:buAutoNum type="arabicPeriod"/>
            </a:pPr>
            <a:r>
              <a:rPr lang="it-IT" sz="2200" dirty="0" err="1">
                <a:solidFill>
                  <a:schemeClr val="dk1"/>
                </a:solidFill>
              </a:rPr>
              <a:t>Supplément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rente</a:t>
            </a:r>
            <a:r>
              <a:rPr lang="it-IT" sz="2200" dirty="0">
                <a:solidFill>
                  <a:schemeClr val="dk1"/>
                </a:solidFill>
              </a:rPr>
              <a:t> pour </a:t>
            </a:r>
            <a:r>
              <a:rPr lang="it-IT" sz="2200" dirty="0" err="1">
                <a:solidFill>
                  <a:schemeClr val="dk1"/>
                </a:solidFill>
              </a:rPr>
              <a:t>les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travailleurs</a:t>
            </a:r>
            <a:r>
              <a:rPr lang="it-IT" sz="2200" dirty="0">
                <a:solidFill>
                  <a:schemeClr val="dk1"/>
                </a:solidFill>
              </a:rPr>
              <a:t> de plus de 50 ans : </a:t>
            </a:r>
            <a:r>
              <a:rPr lang="it-IT" sz="2200" dirty="0" err="1">
                <a:solidFill>
                  <a:schemeClr val="dk1"/>
                </a:solidFill>
              </a:rPr>
              <a:t>les</a:t>
            </a:r>
            <a:r>
              <a:rPr lang="it-IT" sz="2200" dirty="0">
                <a:solidFill>
                  <a:schemeClr val="dk1"/>
                </a:solidFill>
              </a:rPr>
              <a:t> classes d'</a:t>
            </a:r>
            <a:r>
              <a:rPr lang="it-IT" sz="2200" dirty="0" err="1">
                <a:solidFill>
                  <a:schemeClr val="dk1"/>
                </a:solidFill>
              </a:rPr>
              <a:t>âge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concernées</a:t>
            </a:r>
            <a:r>
              <a:rPr lang="it-IT" sz="2200" dirty="0">
                <a:solidFill>
                  <a:schemeClr val="dk1"/>
                </a:solidFill>
              </a:rPr>
              <a:t> (</a:t>
            </a:r>
            <a:r>
              <a:rPr lang="it-IT" sz="2200" dirty="0" err="1">
                <a:solidFill>
                  <a:schemeClr val="dk1"/>
                </a:solidFill>
              </a:rPr>
              <a:t>génération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transition</a:t>
            </a:r>
            <a:r>
              <a:rPr lang="it-IT" sz="2200" dirty="0">
                <a:solidFill>
                  <a:schemeClr val="dk1"/>
                </a:solidFill>
              </a:rPr>
              <a:t>) par la </a:t>
            </a:r>
            <a:r>
              <a:rPr lang="it-IT" sz="2200" dirty="0" err="1">
                <a:solidFill>
                  <a:schemeClr val="dk1"/>
                </a:solidFill>
              </a:rPr>
              <a:t>baisse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du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taux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conversion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bénéficient</a:t>
            </a:r>
            <a:r>
              <a:rPr lang="it-IT" sz="2200" dirty="0">
                <a:solidFill>
                  <a:schemeClr val="dk1"/>
                </a:solidFill>
              </a:rPr>
              <a:t> d'un </a:t>
            </a:r>
            <a:r>
              <a:rPr lang="it-IT" sz="2200" dirty="0" err="1">
                <a:solidFill>
                  <a:schemeClr val="dk1"/>
                </a:solidFill>
              </a:rPr>
              <a:t>supplément</a:t>
            </a:r>
            <a:r>
              <a:rPr lang="it-IT" sz="2200" dirty="0">
                <a:solidFill>
                  <a:schemeClr val="dk1"/>
                </a:solidFill>
              </a:rPr>
              <a:t> à la </a:t>
            </a:r>
            <a:r>
              <a:rPr lang="it-IT" sz="2200" dirty="0" err="1">
                <a:solidFill>
                  <a:schemeClr val="dk1"/>
                </a:solidFill>
              </a:rPr>
              <a:t>rente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juste</a:t>
            </a:r>
            <a:r>
              <a:rPr lang="it-IT" sz="2200" dirty="0">
                <a:solidFill>
                  <a:schemeClr val="dk1"/>
                </a:solidFill>
              </a:rPr>
              <a:t>.</a:t>
            </a:r>
            <a:endParaRPr sz="2200" dirty="0">
              <a:solidFill>
                <a:srgbClr val="000000"/>
              </a:solidFill>
            </a:endParaRPr>
          </a:p>
          <a:p>
            <a:pPr marL="228600" lvl="0" indent="-762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220"/>
              <a:buFont typeface="Noto Sans Symbols"/>
              <a:buNone/>
            </a:pPr>
            <a:endParaRPr sz="222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5"/>
          <p:cNvSpPr txBox="1">
            <a:spLocks noGrp="1"/>
          </p:cNvSpPr>
          <p:nvPr>
            <p:ph type="body" idx="4294967295"/>
          </p:nvPr>
        </p:nvSpPr>
        <p:spPr>
          <a:xfrm>
            <a:off x="870856" y="422329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Pourquoi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faut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-il </a:t>
            </a:r>
            <a:r>
              <a:rPr lang="it-IT" b="1" dirty="0" err="1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réformer</a:t>
            </a:r>
            <a:r>
              <a:rPr lang="it-IT" b="1" dirty="0">
                <a:latin typeface="Arial" panose="020B0604020202020204" pitchFamily="34" charset="0"/>
                <a:ea typeface="Proxima Nova Extrabold"/>
                <a:cs typeface="Arial" panose="020B0604020202020204" pitchFamily="34" charset="0"/>
                <a:sym typeface="Proxima Nova Extrabold"/>
              </a:rPr>
              <a:t> la LPP ? </a:t>
            </a:r>
            <a:endParaRPr b="1" dirty="0">
              <a:latin typeface="Arial" panose="020B0604020202020204" pitchFamily="34" charset="0"/>
              <a:ea typeface="Proxima Nova Extrabold"/>
              <a:cs typeface="Arial" panose="020B0604020202020204" pitchFamily="34" charset="0"/>
              <a:sym typeface="Proxima Nova Extrabold"/>
            </a:endParaRPr>
          </a:p>
        </p:txBody>
      </p:sp>
      <p:sp>
        <p:nvSpPr>
          <p:cNvPr id="163" name="Google Shape;16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64" name="Google Shape;16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9</a:t>
            </a:fld>
            <a:endParaRPr/>
          </a:p>
        </p:txBody>
      </p:sp>
      <p:sp>
        <p:nvSpPr>
          <p:cNvPr id="165" name="Google Shape;165;p15"/>
          <p:cNvSpPr/>
          <p:nvPr/>
        </p:nvSpPr>
        <p:spPr>
          <a:xfrm>
            <a:off x="870856" y="1482786"/>
            <a:ext cx="4114800" cy="4570577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5"/>
          <p:cNvSpPr txBox="1"/>
          <p:nvPr/>
        </p:nvSpPr>
        <p:spPr>
          <a:xfrm>
            <a:off x="1064064" y="1714561"/>
            <a:ext cx="3420850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it-IT" sz="48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Plus d’un </a:t>
            </a:r>
            <a:r>
              <a:rPr lang="it-IT" sz="48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tiers</a:t>
            </a:r>
            <a:endParaRPr sz="4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67" name="Google Shape;167;p15"/>
          <p:cNvSpPr txBox="1"/>
          <p:nvPr/>
        </p:nvSpPr>
        <p:spPr>
          <a:xfrm>
            <a:off x="1064064" y="3183442"/>
            <a:ext cx="3584134" cy="2222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it-IT" sz="20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…</a:t>
            </a:r>
            <a:r>
              <a:rPr lang="it-IT" sz="2000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des</a:t>
            </a:r>
            <a:r>
              <a:rPr lang="it-IT" sz="20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personnes</a:t>
            </a:r>
            <a:r>
              <a:rPr lang="it-IT" sz="20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actives</a:t>
            </a:r>
            <a:r>
              <a:rPr lang="it-IT" sz="20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en 2022 </a:t>
            </a:r>
            <a:r>
              <a:rPr lang="it-IT" sz="2000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vaillaient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</a:t>
            </a:r>
            <a:r>
              <a:rPr lang="it-IT" sz="20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Notre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système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prévoyance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est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toujours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conçu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pour une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société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travaillant</a:t>
            </a:r>
            <a:r>
              <a:rPr lang="it-IT" sz="2000" dirty="0">
                <a:solidFill>
                  <a:schemeClr val="lt1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100%.</a:t>
            </a:r>
            <a:endParaRPr sz="20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68" name="Google Shape;168;p15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3200"/>
              <a:buFont typeface="Proxima Nova"/>
              <a:buNone/>
            </a:pPr>
            <a:r>
              <a:rPr lang="it-IT" sz="3200" dirty="0" err="1"/>
              <a:t>Les</a:t>
            </a:r>
            <a:r>
              <a:rPr lang="it-IT" sz="3200" dirty="0"/>
              <a:t> </a:t>
            </a:r>
            <a:r>
              <a:rPr lang="it-IT" sz="3200" dirty="0" err="1"/>
              <a:t>temps</a:t>
            </a:r>
            <a:r>
              <a:rPr lang="it-IT" sz="3200" dirty="0"/>
              <a:t> </a:t>
            </a:r>
            <a:r>
              <a:rPr lang="it-IT" sz="3200" dirty="0" err="1"/>
              <a:t>partiels</a:t>
            </a:r>
            <a:r>
              <a:rPr lang="it-IT" sz="3200" dirty="0"/>
              <a:t> en </a:t>
            </a:r>
            <a:r>
              <a:rPr lang="it-IT" sz="3200" dirty="0" err="1"/>
              <a:t>profitent</a:t>
            </a:r>
            <a:endParaRPr sz="3200" dirty="0"/>
          </a:p>
        </p:txBody>
      </p:sp>
      <p:sp>
        <p:nvSpPr>
          <p:cNvPr id="169" name="Google Shape;169;p15"/>
          <p:cNvSpPr txBox="1"/>
          <p:nvPr/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Notre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marché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du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a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changé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 Le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nombre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personnes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travaillant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et de femmes sur le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marché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du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a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heureusement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augmenté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 </a:t>
            </a:r>
            <a:endParaRPr sz="2000" dirty="0"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La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prévoyance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doit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aller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avec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son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Aujourd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’hui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personnes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travaillant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sont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pénalisées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en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matière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prévoyance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professionnelle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. Cela concerne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surtout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femmes. La </a:t>
            </a:r>
            <a:r>
              <a:rPr lang="it-IT" sz="200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réforme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corrige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enfin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cette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situation. </a:t>
            </a:r>
            <a:endParaRPr sz="2000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femmes et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les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temps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partiels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auront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de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meilleures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rentes</a:t>
            </a:r>
            <a:r>
              <a:rPr lang="it-IT" sz="2000" dirty="0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à l’</a:t>
            </a:r>
            <a:r>
              <a:rPr lang="it-IT" sz="2000" dirty="0" err="1"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avenir</a:t>
            </a:r>
            <a:r>
              <a:rPr lang="it-IT" sz="200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!</a:t>
            </a:r>
            <a:endParaRPr sz="2000" u="none" strike="noStrike" cap="none" dirty="0">
              <a:solidFill>
                <a:srgbClr val="0C0C0C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1317</Words>
  <Application>Microsoft Macintosh PowerPoint</Application>
  <PresentationFormat>Widescreen</PresentationFormat>
  <Paragraphs>134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Noto Sans Symbols</vt:lpstr>
      <vt:lpstr>Poppins</vt:lpstr>
      <vt:lpstr>Proxima Nova</vt:lpstr>
      <vt:lpstr>Proxima Nova Extrabold</vt:lpstr>
      <vt:lpstr>Proxima Nova Semibold</vt:lpstr>
      <vt:lpstr>Tema di Office</vt:lpstr>
      <vt:lpstr>PowerPoint Presentation</vt:lpstr>
      <vt:lpstr>La LPP correspond aux standards de 2004 (1ère révision de la LPP)</vt:lpstr>
      <vt:lpstr>… mais la société et le marché du travail ont considérablement évolué au cours des 20 dernières années.  Il faut adapter la LPP à son temps ! </vt:lpstr>
      <vt:lpstr>Contenu</vt:lpstr>
      <vt:lpstr>1. Les défis de la  prévoyance vieillesse</vt:lpstr>
      <vt:lpstr>PowerPoint Presentation</vt:lpstr>
      <vt:lpstr>La réforme de la LPP est juste et renforce la prévoyance dans son ensemble.</vt:lpstr>
      <vt:lpstr>2. La réforme de la LPP : un bon compromis</vt:lpstr>
      <vt:lpstr>Les temps partiels en profitent</vt:lpstr>
      <vt:lpstr>Tout le monde profite d’une LPP stable</vt:lpstr>
      <vt:lpstr>3. Faits et chiffres en faveur de la réforme</vt:lpstr>
      <vt:lpstr>Faits et chiffres en faveur de la réforme</vt:lpstr>
      <vt:lpstr>Une étude actuelle nous donne raison!</vt:lpstr>
      <vt:lpstr>4. Le modèle suisse des  3 piliers a fait ses preuves</vt:lpstr>
      <vt:lpstr>Le modèle suisse à succès</vt:lpstr>
      <vt:lpstr>Le modèle suisse des 3 piliers a fait ses preuves</vt:lpstr>
      <vt:lpstr>Pourquoi votons-nous sur ce bon compromis? </vt:lpstr>
      <vt:lpstr>5. Fausse propagande des opposants</vt:lpstr>
      <vt:lpstr>Les faits parlent pour un OUI:</vt:lpstr>
      <vt:lpstr>PowerPoint Presentation</vt:lpstr>
      <vt:lpstr>6. Large alliance pour le compromis LPP</vt:lpstr>
      <vt:lpstr>PowerPoint Presentation</vt:lpstr>
      <vt:lpstr>Un grand merci!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Marco Battaglia</dc:creator>
  <cp:lastModifiedBy>Marco Battaglia</cp:lastModifiedBy>
  <cp:revision>4</cp:revision>
  <dcterms:created xsi:type="dcterms:W3CDTF">2023-11-15T08:56:18Z</dcterms:created>
  <dcterms:modified xsi:type="dcterms:W3CDTF">2024-08-15T06:40:37Z</dcterms:modified>
</cp:coreProperties>
</file>